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8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3" r:id="rId15"/>
    <p:sldId id="285" r:id="rId16"/>
    <p:sldId id="288" r:id="rId17"/>
    <p:sldId id="28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60" autoAdjust="0"/>
  </p:normalViewPr>
  <p:slideViewPr>
    <p:cSldViewPr>
      <p:cViewPr varScale="1">
        <p:scale>
          <a:sx n="67" d="100"/>
          <a:sy n="67" d="100"/>
        </p:scale>
        <p:origin x="-21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1EBE-A8B2-47D4-8F09-63E9FC3AB5D5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D8F08-5139-471D-A0A7-7D09CE1012D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D8F08-5139-471D-A0A7-7D09CE1012D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A38717-83F4-46DB-9B69-84121952E26F}" type="datetimeFigureOut">
              <a:rPr lang="it-IT" smtClean="0"/>
              <a:pPr/>
              <a:t>05/05/2016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4DB9C4-967B-40A5-82FD-4F6E2340FD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800" dirty="0" smtClean="0"/>
              <a:t>i</a:t>
            </a:r>
            <a:endParaRPr lang="it-IT" sz="8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6630888" cy="1628800"/>
          </a:xfrm>
        </p:spPr>
        <p:txBody>
          <a:bodyPr>
            <a:normAutofit fontScale="90000"/>
          </a:bodyPr>
          <a:lstStyle/>
          <a:p>
            <a:r>
              <a:rPr lang="it-IT" sz="6000" dirty="0" smtClean="0"/>
              <a:t>      </a:t>
            </a:r>
            <a:r>
              <a:rPr lang="it-IT" sz="6600" dirty="0" smtClean="0">
                <a:solidFill>
                  <a:schemeClr val="tx1"/>
                </a:solidFill>
              </a:rPr>
              <a:t>Rischi Domestici</a:t>
            </a:r>
            <a:endParaRPr lang="it-IT" sz="60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76" name="AutoShape 4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78" name="AutoShape 6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0" name="AutoShape 8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2" name="AutoShape 10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4" name="AutoShape 12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6" name="AutoShape 14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8" name="AutoShape 16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90" name="AutoShape 18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92" name="AutoShape 20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96" name="AutoShape 24" descr="https://www.wellme.it/modules/mod_news_pro_gk4/cache/casa_per_bambininsp_1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98" name="AutoShape 26" descr="https://www.wellme.it/modules/mod_news_pro_gk4/cache/casa_per_bambininsp_1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0" name="AutoShape 28" descr="https://www.wellme.it/modules/mod_news_pro_gk4/cache/casa_per_bambininsp_1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2" name="AutoShape 30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4" name="AutoShape 32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6" name="AutoShape 34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8" name="AutoShape 36" descr="Risultati immagini per foto rischio elettrico gas acq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0" name="AutoShape 38" descr="Risultati immagini per foto rischio elettrico gas acq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2" name="AutoShape 40" descr="Risultati immagini per foto rischio elettrico gas acq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4" name="AutoShape 42" descr="Risultati immagini per foto rischio elettrico gas acq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8" name="AutoShape 46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20" name="AutoShape 48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22" name="AutoShape 50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724" name="Picture 52" descr="https://encrypted-tbn0.gstatic.com/images?q=tbn:ANd9GcQ0tNTLLuH9E2ZXQJ5zTVFWCS-xkZWJdOwIRWB8FWlvDsRdbfx3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94314"/>
            <a:ext cx="6552728" cy="4845504"/>
          </a:xfrm>
          <a:prstGeom prst="rect">
            <a:avLst/>
          </a:prstGeom>
          <a:noFill/>
        </p:spPr>
      </p:pic>
      <p:sp>
        <p:nvSpPr>
          <p:cNvPr id="28726" name="AutoShape 54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28" name="AutoShape 56" descr="https://www.wellme.it/images/casa_per_bamb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80112" y="260648"/>
            <a:ext cx="3185936" cy="65973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Non tenete tende svolazzanti vicino a fornelli, caldaie e stufe;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Conservate i prodotti combustibili di uso domestico (alcool, trielina, ecc.) lontano da fonti di calore e fuori dalla portata dei bambini;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Dotate il caminetto di un buon sistema di aspirazione ed utilizzate un parascintille;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Tenete in casa un estintore e dotatevi di un rilevatore d’incendio inseribile in una normale presa di corrente.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5040560" cy="504056"/>
          </a:xfrm>
        </p:spPr>
        <p:txBody>
          <a:bodyPr>
            <a:noAutofit/>
          </a:bodyPr>
          <a:lstStyle/>
          <a:p>
            <a:r>
              <a:rPr lang="it-IT" sz="3200" dirty="0" smtClean="0"/>
              <a:t>RISCHIO INCENDIO:</a:t>
            </a:r>
            <a:endParaRPr lang="it-IT" sz="3200" dirty="0"/>
          </a:p>
        </p:txBody>
      </p:sp>
      <p:pic>
        <p:nvPicPr>
          <p:cNvPr id="12" name="Picture 12" descr="http://www.comungeneraldefascia.tn.it/var/ezflow_site/storage/images/media/images/gas07/273871-1-ita-IT/gas07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3744416" cy="5540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868144" y="980728"/>
            <a:ext cx="2897904" cy="61206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Non uscite di casa lasciando lavatrice e lavastoviglie in funzione;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Prima di partire chiudete il rubinetto centrale dell’acqua</a:t>
            </a:r>
            <a:r>
              <a:rPr lang="it-IT" dirty="0" smtClean="0"/>
              <a:t>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0"/>
            <a:ext cx="8583488" cy="836712"/>
          </a:xfrm>
        </p:spPr>
        <p:txBody>
          <a:bodyPr>
            <a:noAutofit/>
          </a:bodyPr>
          <a:lstStyle/>
          <a:p>
            <a:r>
              <a:rPr lang="it-IT" sz="3200" dirty="0" smtClean="0"/>
              <a:t>RISCHIO ACQUA:</a:t>
            </a:r>
            <a:endParaRPr lang="it-IT" sz="3200" dirty="0"/>
          </a:p>
        </p:txBody>
      </p:sp>
      <p:pic>
        <p:nvPicPr>
          <p:cNvPr id="10" name="Picture 2" descr="http://www.traslocarenet.com/prtta/2006/CosaFare/Sicurezza/Inail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529582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652120" y="-315416"/>
            <a:ext cx="3240360" cy="68407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it-IT" sz="1800" dirty="0" smtClean="0"/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Dotate vasca e doccia di tappetini antiscivolo;    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   Evitate di utilizzare piccoli elettrodomestici (asciugacapelli, rasoi, radio, stereo, ecc.) con le mani, o addirittura tutto il corpo, umidi o bagnati;        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  Fatevi installare nel bagno il classico campanello d’emergenza, serve in caso di malori improvvisi e non chiudete la porta a chiave; 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Tenete l’acqua dello scaldabagno ad una temperatura di circa 45° C;</a:t>
            </a:r>
          </a:p>
          <a:p>
            <a:endParaRPr lang="it-IT" sz="1800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0"/>
            <a:ext cx="4032448" cy="764704"/>
          </a:xfrm>
        </p:spPr>
        <p:txBody>
          <a:bodyPr>
            <a:normAutofit/>
          </a:bodyPr>
          <a:lstStyle/>
          <a:p>
            <a:r>
              <a:rPr lang="it-IT" sz="3200" dirty="0" smtClean="0"/>
              <a:t>BAGNO :</a:t>
            </a:r>
            <a:endParaRPr lang="it-IT" sz="3200" dirty="0"/>
          </a:p>
        </p:txBody>
      </p:sp>
      <p:pic>
        <p:nvPicPr>
          <p:cNvPr id="2052" name="Picture 4" descr="https://encrypted-tbn1.gstatic.com/images?q=tbn:ANd9GcSGmj1jtvFOhS9z7Y6ID5BuCyoY6__yjniGndCMhbW8sOr8m7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4680520" cy="504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660232" y="332656"/>
            <a:ext cx="2483768" cy="57606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In presenza di bambini posizionare le pentole con liquidi sui fornelli posteriori.  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Fate un corretto uso di utensili con lame Controllare guarnizioni caffettiere,valvole e guarnizioni pentole a pressione..ecc …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620688"/>
          </a:xfrm>
        </p:spPr>
        <p:txBody>
          <a:bodyPr>
            <a:noAutofit/>
          </a:bodyPr>
          <a:lstStyle/>
          <a:p>
            <a:r>
              <a:rPr lang="it-IT" sz="3200" dirty="0" smtClean="0"/>
              <a:t>  CUCINA :</a:t>
            </a:r>
            <a:endParaRPr lang="it-IT" sz="3200" dirty="0"/>
          </a:p>
        </p:txBody>
      </p:sp>
      <p:sp>
        <p:nvSpPr>
          <p:cNvPr id="50178" name="AutoShape 2" descr="Risultati immagini per foto rischio gas elettr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0" name="AutoShape 4" descr="Risultati immagini per foto rischio gas elettr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2" name="AutoShape 6" descr="Risultati immagini per foto rischio gas elettr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6" name="AutoShape 10" descr="Risultati immagini per foto rischio gas elettr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8" name="AutoShape 12" descr="Risultati immagini per foto rischio gas elettr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90" name="AutoShape 14" descr="Risultati immagini per foto rischio gas elettr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4" descr="http://cdn.tuttomamma.com/wp-content/uploads/2010/06/bambini-e-piccoli-incidenti-domest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5904656" cy="3660888"/>
          </a:xfrm>
          <a:prstGeom prst="rect">
            <a:avLst/>
          </a:prstGeom>
          <a:noFill/>
        </p:spPr>
      </p:pic>
      <p:pic>
        <p:nvPicPr>
          <p:cNvPr id="15" name="Picture 4" descr="http://www.scuoladonbosco.it/perico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48680"/>
            <a:ext cx="3240360" cy="231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Utilizzare i forni  e la pentola a pressione in maniera corretta.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Ferro da stiro,  frullatori ad immersione,sono tra le attrezzature più pericolose.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5148064" cy="764704"/>
          </a:xfrm>
        </p:spPr>
        <p:txBody>
          <a:bodyPr>
            <a:normAutofit/>
          </a:bodyPr>
          <a:lstStyle/>
          <a:p>
            <a:r>
              <a:rPr lang="it-IT" sz="3200" dirty="0" smtClean="0"/>
              <a:t>   CUCINA :</a:t>
            </a:r>
            <a:endParaRPr lang="it-IT" sz="3200" dirty="0"/>
          </a:p>
        </p:txBody>
      </p:sp>
      <p:pic>
        <p:nvPicPr>
          <p:cNvPr id="48134" name="Picture 6" descr="http://www.mobilita.com/rivista/342004/pix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5544616" cy="544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04248" y="548680"/>
            <a:ext cx="2088232" cy="525658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Non fumate  a letto, potreste addormentarvi e causare involontariamente un incendio;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Non coprite la lampada del comodino con giornali o stoffa che a contatto con il calore della lampadina si surriscaldano creando situazioni di pericolo.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0"/>
            <a:ext cx="8511480" cy="620688"/>
          </a:xfrm>
        </p:spPr>
        <p:txBody>
          <a:bodyPr>
            <a:noAutofit/>
          </a:bodyPr>
          <a:lstStyle/>
          <a:p>
            <a:r>
              <a:rPr lang="it-IT" sz="3200" dirty="0" smtClean="0"/>
              <a:t>CAMERA DA LETTO :</a:t>
            </a:r>
            <a:endParaRPr lang="it-IT" sz="3200" dirty="0"/>
          </a:p>
        </p:txBody>
      </p:sp>
      <p:pic>
        <p:nvPicPr>
          <p:cNvPr id="5" name="Picture 2" descr="http://www.carabinieri.it/Internet/ImageStore/cittadino/consigli/tematici/img/casa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6124190" cy="5487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dirty="0" smtClean="0">
              <a:cs typeface="Times New Roman" pitchFamily="18" charset="0"/>
            </a:endParaRPr>
          </a:p>
          <a:p>
            <a:pPr algn="just"/>
            <a:r>
              <a:rPr lang="it-IT" sz="2000" b="1" dirty="0" smtClean="0">
                <a:cs typeface="Times New Roman" pitchFamily="18" charset="0"/>
              </a:rPr>
              <a:t>Qualche Dato :</a:t>
            </a:r>
          </a:p>
          <a:p>
            <a:pPr algn="just"/>
            <a:r>
              <a:rPr lang="it-IT" dirty="0" smtClean="0">
                <a:cs typeface="Times New Roman" pitchFamily="18" charset="0"/>
              </a:rPr>
              <a:t>Ogni anno circa 2.500.000 persone si rivolgono ai servizi di pronto soccorso per infortuni di tipo domestico, quelli mortali variano tra gli 8000 e gli 8500. </a:t>
            </a:r>
          </a:p>
          <a:p>
            <a:pPr algn="just"/>
            <a:r>
              <a:rPr lang="it-IT" dirty="0" smtClean="0">
                <a:cs typeface="Times New Roman" pitchFamily="18" charset="0"/>
              </a:rPr>
              <a:t>La distribuzione degli incidenti rispetto all’età ha un andamento caratteristico: si osserva un primo picco in corrispondenza delle età infantili (0-5 anni) ed un secondo, anche più elevato, in corrispondenza dell’età avanzata (&gt;75 anni). Le donne subiscono il doppio degli incidenti rispetto agli uomini. </a:t>
            </a:r>
          </a:p>
          <a:p>
            <a:pPr algn="just"/>
            <a:endParaRPr lang="it-IT" sz="1600" dirty="0" smtClean="0">
              <a:cs typeface="Times New Roman" pitchFamily="18" charset="0"/>
            </a:endParaRPr>
          </a:p>
          <a:p>
            <a:pPr algn="just"/>
            <a:r>
              <a:rPr lang="it-IT" sz="2000" b="1" dirty="0" smtClean="0">
                <a:cs typeface="Times New Roman" pitchFamily="18" charset="0"/>
              </a:rPr>
              <a:t>Interessante è anche osservare la distribuzione percentuale a seconda dei vari ambienti:</a:t>
            </a:r>
          </a:p>
          <a:p>
            <a:pPr algn="just"/>
            <a:endParaRPr lang="it-IT" sz="16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251520" y="285293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it-IT" sz="2400" dirty="0" smtClean="0">
                <a:cs typeface="Times New Roman" pitchFamily="18" charset="0"/>
              </a:rPr>
              <a:t>   cucina			        		 65	       </a:t>
            </a:r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it-IT" sz="2400" dirty="0" smtClean="0">
                <a:cs typeface="Times New Roman" pitchFamily="18" charset="0"/>
              </a:rPr>
              <a:t>   soggiorno				             11</a:t>
            </a:r>
          </a:p>
          <a:p>
            <a:pPr algn="just"/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it-IT" sz="2400" dirty="0" smtClean="0">
                <a:cs typeface="Times New Roman" pitchFamily="18" charset="0"/>
              </a:rPr>
              <a:t>   Balconi/Terrazze		                         8</a:t>
            </a:r>
          </a:p>
          <a:p>
            <a:pPr algn="just"/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it-IT" sz="2400" dirty="0" smtClean="0">
                <a:cs typeface="Times New Roman" pitchFamily="18" charset="0"/>
              </a:rPr>
              <a:t>   camere	  		  	             7</a:t>
            </a:r>
          </a:p>
          <a:p>
            <a:pPr algn="just"/>
            <a:r>
              <a:rPr lang="it-IT" sz="24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it-IT" sz="2400" dirty="0" smtClean="0">
                <a:cs typeface="Times New Roman" pitchFamily="18" charset="0"/>
              </a:rPr>
              <a:t>   bagno		  			 9</a:t>
            </a:r>
          </a:p>
          <a:p>
            <a:pPr algn="just"/>
            <a:r>
              <a:rPr lang="it-IT" sz="2400" dirty="0" smtClean="0">
                <a:cs typeface="Times New Roman" pitchFamily="18" charset="0"/>
              </a:rPr>
              <a:t>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magine correla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23728" y="836712"/>
            <a:ext cx="4104456" cy="5550585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83671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sz="3200" dirty="0" smtClean="0"/>
              <a:t>Anche in questo caso non esiste il rischio zero..!!!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580112" cy="712168"/>
          </a:xfrm>
        </p:spPr>
        <p:txBody>
          <a:bodyPr>
            <a:noAutofit/>
          </a:bodyPr>
          <a:lstStyle/>
          <a:p>
            <a:r>
              <a:rPr lang="it-IT" sz="3200" dirty="0" smtClean="0"/>
              <a:t>RISCHIO  CADUTE :</a:t>
            </a:r>
            <a:endParaRPr lang="it-IT" sz="320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980728"/>
            <a:ext cx="5050904" cy="3312368"/>
          </a:xfrm>
        </p:spPr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4168" y="188640"/>
            <a:ext cx="2664296" cy="633670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Le cadute in casa rappresentano una causa molto importante degli incidenti domestici ed alcuni locali (es. bagno!) sono più a rischio di altri. In generale,ricordiamoci: Un eccessivo uso di cera può favorire le cadute. I pavimenti più pericolosi sono quelli molto lucidi, di marmo o granito, e naturalmente le superfici bagnate (cucina e bagno per il vapore generato dall’acqua calda);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</p:txBody>
      </p:sp>
      <p:pic>
        <p:nvPicPr>
          <p:cNvPr id="7" name="Picture 12" descr="http://www.castello-molina.it/wp-content/uploads/2015/03/assicurazione-incidenti-domest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32785"/>
            <a:ext cx="5184576" cy="3451891"/>
          </a:xfrm>
          <a:prstGeom prst="rect">
            <a:avLst/>
          </a:prstGeom>
          <a:noFill/>
        </p:spPr>
      </p:pic>
      <p:pic>
        <p:nvPicPr>
          <p:cNvPr id="10" name="Picture 2" descr="http://www.carabinieri.it/Internet/ImageStore/cittadino/consigli/tematici/img/casa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1" y="4408023"/>
            <a:ext cx="2088232" cy="2163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iber-rebil.it/wp-content/uploads/2011/12/incidenti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5270132" cy="4274120"/>
          </a:xfrm>
          <a:prstGeom prst="rect">
            <a:avLst/>
          </a:prstGeom>
          <a:noFill/>
        </p:spPr>
      </p:pic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724128" y="908720"/>
            <a:ext cx="3240360" cy="57606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Evitate di lasciare sul pavimento fili elettrici o cavi liberi che intralciano il passaggio;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Possono costituire elementi di caduta anche le sconnessioni del pavimento, ostacoli vari, sporgenze e spigoli vivi come i piedini o i basamenti dei mobili, soprattutto in caso di scarsa illuminazione;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E’ opportuno mantenere liberi gli “spazi di manovra” (linea fornelli, tavolo,…);</a:t>
            </a:r>
          </a:p>
          <a:p>
            <a:pPr>
              <a:buFont typeface="Arial" pitchFamily="34" charset="0"/>
              <a:buNone/>
            </a:pPr>
            <a:endParaRPr lang="it-IT" sz="1800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6012160" cy="504056"/>
          </a:xfrm>
        </p:spPr>
        <p:txBody>
          <a:bodyPr>
            <a:noAutofit/>
          </a:bodyPr>
          <a:lstStyle/>
          <a:p>
            <a:r>
              <a:rPr lang="it-IT" sz="3200" dirty="0" smtClean="0"/>
              <a:t>  RISCHIO  CADUTE :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carabinieri.it/Internet/ImageStore/cittadino/consigli/tematici/img/casa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73016"/>
            <a:ext cx="2592288" cy="3027792"/>
          </a:xfrm>
          <a:prstGeom prst="rect">
            <a:avLst/>
          </a:prstGeom>
          <a:noFill/>
        </p:spPr>
      </p:pic>
      <p:pic>
        <p:nvPicPr>
          <p:cNvPr id="6" name="Picture 4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4320480" cy="2875085"/>
          </a:xfrm>
          <a:prstGeom prst="rect">
            <a:avLst/>
          </a:prstGeom>
          <a:noFill/>
        </p:spPr>
      </p:pic>
      <p:sp>
        <p:nvSpPr>
          <p:cNvPr id="13" name="Segnaposto contenuto 2"/>
          <p:cNvSpPr txBox="1">
            <a:spLocks/>
          </p:cNvSpPr>
          <p:nvPr/>
        </p:nvSpPr>
        <p:spPr>
          <a:xfrm>
            <a:off x="5652120" y="404664"/>
            <a:ext cx="3096344" cy="6025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scale fisse devono essere agevoli e provviste di corrimano,è preferibile non utilizzare zerbini a protezione dei gradini;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utilizzare scale pieghevoli se si è da soli in casa  e comunque valutarne l’efficienza;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E’ pericoloso utilizzare strumenti impropri (tavoli, sedie, ecc.) per raggiungere le parti alte degli arredi;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it-IT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tappeti sono pericolosi se si muovono o scivolano sul pavimento senza  aderirvi, se hanno frange o buchi.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95536" y="0"/>
            <a:ext cx="5184576" cy="620688"/>
          </a:xfrm>
        </p:spPr>
        <p:txBody>
          <a:bodyPr>
            <a:noAutofit/>
          </a:bodyPr>
          <a:lstStyle/>
          <a:p>
            <a:r>
              <a:rPr lang="it-IT" sz="3200" dirty="0" smtClean="0"/>
              <a:t>RISCHIO  CADUTE :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660232" y="1340768"/>
            <a:ext cx="2105816" cy="399323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Al lavoro, in viaggio e soprattutto in casa siamo costantemente esposti a pericoli. Il rischio zero non esiste, è però possibile ridurre il rischio al livello più basso adottando tutti  gli accorgimenti possibili.</a:t>
            </a:r>
          </a:p>
        </p:txBody>
      </p:sp>
      <p:sp>
        <p:nvSpPr>
          <p:cNvPr id="20" name="Titolo 1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295456" cy="10199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lvl="0"/>
            <a:r>
              <a:rPr lang="it-IT" sz="3200" b="0" dirty="0" smtClean="0"/>
              <a:t>RISCHI:  ELETTRICO ,GAS,FUOCO, ACQUA</a:t>
            </a:r>
            <a:endParaRPr kumimoji="0" lang="it-IT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C:\Users\ennio\Desktop\Ospedale di Noale_incidenti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562097" cy="2232248"/>
          </a:xfrm>
          <a:prstGeom prst="rect">
            <a:avLst/>
          </a:prstGeom>
          <a:noFill/>
        </p:spPr>
      </p:pic>
      <p:pic>
        <p:nvPicPr>
          <p:cNvPr id="14" name="Picture 10" descr="http://www.sicurinsieme.it/img/box/Pericolo_fornell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2232248" cy="2732273"/>
          </a:xfrm>
          <a:prstGeom prst="rect">
            <a:avLst/>
          </a:prstGeom>
          <a:noFill/>
        </p:spPr>
      </p:pic>
      <p:pic>
        <p:nvPicPr>
          <p:cNvPr id="24" name="Picture 14" descr="http://www.osawaterline.it/img/prodotti/filtri/allagamen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861048"/>
            <a:ext cx="2916832" cy="2522385"/>
          </a:xfrm>
          <a:prstGeom prst="rect">
            <a:avLst/>
          </a:prstGeom>
          <a:noFill/>
        </p:spPr>
      </p:pic>
      <p:pic>
        <p:nvPicPr>
          <p:cNvPr id="9" name="Picture 6" descr="https://encrypted-tbn3.gstatic.com/images?q=tbn:ANd9GcTCpk60OraP5Ni69p-_i_t2WgaConSEefLP_ZP0sIUywAtGSMQ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3133531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940152" y="1052736"/>
            <a:ext cx="3024336" cy="49685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Sostituire,se possibile, le prese “vecchie” con quelle nuove provviste di marchio CE;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Evitare il collegamento prolungato alle prese a muro di adattatori, prese multiple, “ciabatte”,ecc., potrebbero aumentare il rischio di sovraccarico provocando scintille ed incendi;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Evitare di posizionare le prolunghe sotto i tappeti;</a:t>
            </a:r>
          </a:p>
          <a:p>
            <a:endParaRPr lang="it-IT" sz="1800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83488" cy="576064"/>
          </a:xfrm>
        </p:spPr>
        <p:txBody>
          <a:bodyPr>
            <a:noAutofit/>
          </a:bodyPr>
          <a:lstStyle/>
          <a:p>
            <a:r>
              <a:rPr lang="it-IT" sz="3200" dirty="0" smtClean="0"/>
              <a:t>RISCHIO ELETTRICO :</a:t>
            </a:r>
            <a:endParaRPr lang="it-IT" sz="3200" dirty="0"/>
          </a:p>
        </p:txBody>
      </p:sp>
      <p:pic>
        <p:nvPicPr>
          <p:cNvPr id="8" name="Picture 2" descr="https://encrypted-tbn3.gstatic.com/images?q=tbn:ANd9GcT1W8h5vj9JO0kZsSwhLc7pNF7vc2tqIgUE7jXbc9ETWkGT03yK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5202165" cy="3846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vitadamamma.com/wp-content/uploads/2012/11/incidenti_domesti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77072"/>
            <a:ext cx="2808312" cy="2246650"/>
          </a:xfrm>
          <a:prstGeom prst="rect">
            <a:avLst/>
          </a:prstGeom>
          <a:noFill/>
        </p:spPr>
      </p:pic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004048" y="764704"/>
            <a:ext cx="4139952" cy="66693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Disattivare l’impianto elettrico con l’apertura dell’interruttore generale </a:t>
            </a:r>
            <a:r>
              <a:rPr lang="it-IT" sz="1800" dirty="0" smtClean="0"/>
              <a:t>“</a:t>
            </a:r>
            <a:r>
              <a:rPr lang="it-IT" sz="1800" b="1" dirty="0" smtClean="0"/>
              <a:t>salvavita</a:t>
            </a:r>
            <a:r>
              <a:rPr lang="it-IT" sz="1800" dirty="0" smtClean="0"/>
              <a:t>”prima </a:t>
            </a:r>
            <a:r>
              <a:rPr lang="it-IT" sz="1800" dirty="0" smtClean="0"/>
              <a:t>di eseguire qualunque intervento sull’impianto stesso;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Non gettare acqua sugli impianti elettrici sotto tensione;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Controllate periodicamente il cavo di alimentazione degli elettrodomestici, soprattutto del ferro da stiro, dell’aspirapolvere e della lucidatrice che si deteriorano con maggiore frequenza;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Se vi assentate per lunghi periodi, staccate sempre le spine degli apparecchi dalle prese.</a:t>
            </a:r>
            <a:endParaRPr lang="it-IT" sz="18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83671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RISCHIO ELETTRICO :</a:t>
            </a:r>
            <a:endParaRPr lang="it-IT" sz="3200" dirty="0"/>
          </a:p>
        </p:txBody>
      </p:sp>
      <p:pic>
        <p:nvPicPr>
          <p:cNvPr id="9" name="Picture 2" descr="http://digilander.libero.it/glpisannazzaro/images/corren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13686"/>
            <a:ext cx="1728192" cy="3098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ervizitecnici-mg.it/userfiles/image/6videoispezioni/viedoispezione%20camini%20monossido%20di%20carbonio%2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43808" y="3356992"/>
            <a:ext cx="2381250" cy="2914650"/>
          </a:xfrm>
          <a:prstGeom prst="rect">
            <a:avLst/>
          </a:prstGeom>
          <a:noFill/>
        </p:spPr>
      </p:pic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292080" y="764704"/>
            <a:ext cx="3600400" cy="60932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Garantire la ventilazione e l’aerazione dei locali in cui sono installati gli apparecchi di utilizzazione, al fine di far affluire l’aria necessaria alla combustione e favorirne il ricambio;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Verificare  periodicamente i sistemi di scarico come canne fumarie, camini, ecc …;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Verificare l’efficienza dei dispositivi di sorveglianza di fiamma indispensabili per bloccare la fuoriuscita di gas in caso di spegnimento accidentale della fiamma;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55496" cy="648072"/>
          </a:xfrm>
        </p:spPr>
        <p:txBody>
          <a:bodyPr>
            <a:noAutofit/>
          </a:bodyPr>
          <a:lstStyle/>
          <a:p>
            <a:r>
              <a:rPr lang="it-IT" sz="3200" dirty="0" smtClean="0"/>
              <a:t>RISCHIO GAS:</a:t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6" name="Picture 2" descr="http://www.sicurinsieme.it/img/box/Pericolo_metan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2448272" cy="2986894"/>
          </a:xfrm>
          <a:prstGeom prst="rect">
            <a:avLst/>
          </a:prstGeom>
          <a:noFill/>
        </p:spPr>
      </p:pic>
      <p:pic>
        <p:nvPicPr>
          <p:cNvPr id="7" name="Picture 2" descr="http://www.arpnet.it/stvf/ita/Parco%20Tematico%20Sicurezza/Illustrazioni/immag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797" y="1006935"/>
            <a:ext cx="3638139" cy="2134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oldringroup.it/it/news/images/news/a94d0003-49c2-496c-ad8a-54b1ce6ab97d-sicurezzaabitazioni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864898" cy="3695303"/>
          </a:xfrm>
          <a:prstGeom prst="rect">
            <a:avLst/>
          </a:prstGeom>
          <a:noFill/>
        </p:spPr>
      </p:pic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516216" y="260648"/>
            <a:ext cx="2627784" cy="626469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Sostituire ogni 5 anni il tubo di gomma flessibile utilizzato per collegare apparecchi all’impianto,in modo da assicurarne sempre la tenuta;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Chiudere le valvole degli impianti e degli apparecchi a gas quando non si utilizzano o quando si è fuori casa, anche per brevi periodi.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424936" cy="432048"/>
          </a:xfrm>
        </p:spPr>
        <p:txBody>
          <a:bodyPr>
            <a:noAutofit/>
          </a:bodyPr>
          <a:lstStyle/>
          <a:p>
            <a:r>
              <a:rPr lang="it-IT" sz="3600" dirty="0" smtClean="0"/>
              <a:t> </a:t>
            </a:r>
            <a:r>
              <a:rPr lang="it-IT" sz="3200" dirty="0" smtClean="0"/>
              <a:t>RISCHIO GAS:</a:t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11" name="Picture 2" descr="http://www.ausl.bologna.it/asl-bologna/dipartimenti-territoriali-1/dipartimento-di-sanita-pubblica/ecr/epipro/prosa/sicurezza-domestica-scuola-primarie/images/sic-dom-primarie.JPG?isImage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628800"/>
            <a:ext cx="3230179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3654</TotalTime>
  <Words>859</Words>
  <Application>Microsoft Office PowerPoint</Application>
  <PresentationFormat>Presentazione su schermo (4:3)</PresentationFormat>
  <Paragraphs>87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Carta</vt:lpstr>
      <vt:lpstr>      Rischi Domestici</vt:lpstr>
      <vt:lpstr>RISCHIO  CADUTE :</vt:lpstr>
      <vt:lpstr>  RISCHIO  CADUTE :</vt:lpstr>
      <vt:lpstr>RISCHIO  CADUTE :</vt:lpstr>
      <vt:lpstr>RISCHI:  ELETTRICO ,GAS,FUOCO, ACQUA</vt:lpstr>
      <vt:lpstr>RISCHIO ELETTRICO :</vt:lpstr>
      <vt:lpstr>RISCHIO ELETTRICO :</vt:lpstr>
      <vt:lpstr>RISCHIO GAS: </vt:lpstr>
      <vt:lpstr> RISCHIO GAS: </vt:lpstr>
      <vt:lpstr>RISCHIO INCENDIO:</vt:lpstr>
      <vt:lpstr>RISCHIO ACQUA:</vt:lpstr>
      <vt:lpstr>BAGNO :</vt:lpstr>
      <vt:lpstr>  CUCINA :</vt:lpstr>
      <vt:lpstr>   CUCINA :</vt:lpstr>
      <vt:lpstr>CAMERA DA LETTO :</vt:lpstr>
      <vt:lpstr>Diapositiva 16</vt:lpstr>
      <vt:lpstr> Anche in questo caso non esiste il rischio zero..!!!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Rischi Casalinghi</dc:title>
  <dc:creator>ennio</dc:creator>
  <cp:lastModifiedBy>ennio</cp:lastModifiedBy>
  <cp:revision>297</cp:revision>
  <dcterms:created xsi:type="dcterms:W3CDTF">2016-02-11T17:40:37Z</dcterms:created>
  <dcterms:modified xsi:type="dcterms:W3CDTF">2016-05-05T14:29:46Z</dcterms:modified>
</cp:coreProperties>
</file>