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6" r:id="rId2"/>
    <p:sldId id="256" r:id="rId3"/>
    <p:sldId id="257" r:id="rId4"/>
    <p:sldId id="267" r:id="rId5"/>
    <p:sldId id="283" r:id="rId6"/>
    <p:sldId id="259" r:id="rId7"/>
    <p:sldId id="265" r:id="rId8"/>
    <p:sldId id="261" r:id="rId9"/>
    <p:sldId id="266" r:id="rId10"/>
    <p:sldId id="282" r:id="rId11"/>
    <p:sldId id="297" r:id="rId12"/>
    <p:sldId id="290" r:id="rId13"/>
    <p:sldId id="294" r:id="rId14"/>
    <p:sldId id="263" r:id="rId15"/>
    <p:sldId id="285" r:id="rId16"/>
    <p:sldId id="287" r:id="rId17"/>
    <p:sldId id="269" r:id="rId18"/>
    <p:sldId id="268" r:id="rId19"/>
    <p:sldId id="270" r:id="rId20"/>
    <p:sldId id="271" r:id="rId21"/>
    <p:sldId id="286" r:id="rId22"/>
    <p:sldId id="293" r:id="rId23"/>
    <p:sldId id="281" r:id="rId24"/>
    <p:sldId id="284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9A58C-588A-46C6-93EC-3C96475E6283}" type="datetimeFigureOut">
              <a:rPr lang="it-IT" smtClean="0"/>
              <a:pPr/>
              <a:t>09/04/2018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AD065-FED5-48B4-8D96-8A8F3D8591F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AD065-FED5-48B4-8D96-8A8F3D8591FF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AD065-FED5-48B4-8D96-8A8F3D8591FF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AD065-FED5-48B4-8D96-8A8F3D8591FF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AD065-FED5-48B4-8D96-8A8F3D8591FF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AD065-FED5-48B4-8D96-8A8F3D8591FF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AD065-FED5-48B4-8D96-8A8F3D8591FF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AD065-FED5-48B4-8D96-8A8F3D8591FF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AD065-FED5-48B4-8D96-8A8F3D8591FF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AD065-FED5-48B4-8D96-8A8F3D8591FF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AD065-FED5-48B4-8D96-8A8F3D8591FF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AD065-FED5-48B4-8D96-8A8F3D8591FF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AD065-FED5-48B4-8D96-8A8F3D8591FF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AD065-FED5-48B4-8D96-8A8F3D8591FF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AD065-FED5-48B4-8D96-8A8F3D8591FF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AD065-FED5-48B4-8D96-8A8F3D8591FF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AD065-FED5-48B4-8D96-8A8F3D8591FF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AD065-FED5-48B4-8D96-8A8F3D8591FF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AD065-FED5-48B4-8D96-8A8F3D8591FF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AD065-FED5-48B4-8D96-8A8F3D8591FF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AD065-FED5-48B4-8D96-8A8F3D8591FF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AD065-FED5-48B4-8D96-8A8F3D8591FF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AD065-FED5-48B4-8D96-8A8F3D8591FF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AD065-FED5-48B4-8D96-8A8F3D8591FF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AD065-FED5-48B4-8D96-8A8F3D8591FF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DB31-86DF-43A1-B811-464DC699977C}" type="datetimeFigureOut">
              <a:rPr lang="it-IT" smtClean="0"/>
              <a:pPr/>
              <a:t>09/04/2018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3397-7C7C-4A2A-BDC1-5076C0EE2C4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DB31-86DF-43A1-B811-464DC699977C}" type="datetimeFigureOut">
              <a:rPr lang="it-IT" smtClean="0"/>
              <a:pPr/>
              <a:t>09/04/2018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3397-7C7C-4A2A-BDC1-5076C0EE2C4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DB31-86DF-43A1-B811-464DC699977C}" type="datetimeFigureOut">
              <a:rPr lang="it-IT" smtClean="0"/>
              <a:pPr/>
              <a:t>09/04/2018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3397-7C7C-4A2A-BDC1-5076C0EE2C4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DB31-86DF-43A1-B811-464DC699977C}" type="datetimeFigureOut">
              <a:rPr lang="it-IT" smtClean="0"/>
              <a:pPr/>
              <a:t>09/04/2018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3397-7C7C-4A2A-BDC1-5076C0EE2C4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DB31-86DF-43A1-B811-464DC699977C}" type="datetimeFigureOut">
              <a:rPr lang="it-IT" smtClean="0"/>
              <a:pPr/>
              <a:t>09/04/2018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3397-7C7C-4A2A-BDC1-5076C0EE2C4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DB31-86DF-43A1-B811-464DC699977C}" type="datetimeFigureOut">
              <a:rPr lang="it-IT" smtClean="0"/>
              <a:pPr/>
              <a:t>09/04/2018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3397-7C7C-4A2A-BDC1-5076C0EE2C4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DB31-86DF-43A1-B811-464DC699977C}" type="datetimeFigureOut">
              <a:rPr lang="it-IT" smtClean="0"/>
              <a:pPr/>
              <a:t>09/04/2018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3397-7C7C-4A2A-BDC1-5076C0EE2C4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DB31-86DF-43A1-B811-464DC699977C}" type="datetimeFigureOut">
              <a:rPr lang="it-IT" smtClean="0"/>
              <a:pPr/>
              <a:t>09/04/2018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3397-7C7C-4A2A-BDC1-5076C0EE2C4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DB31-86DF-43A1-B811-464DC699977C}" type="datetimeFigureOut">
              <a:rPr lang="it-IT" smtClean="0"/>
              <a:pPr/>
              <a:t>09/04/2018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3397-7C7C-4A2A-BDC1-5076C0EE2C4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DB31-86DF-43A1-B811-464DC699977C}" type="datetimeFigureOut">
              <a:rPr lang="it-IT" smtClean="0"/>
              <a:pPr/>
              <a:t>09/04/2018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3397-7C7C-4A2A-BDC1-5076C0EE2C4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DB31-86DF-43A1-B811-464DC699977C}" type="datetimeFigureOut">
              <a:rPr lang="it-IT" smtClean="0"/>
              <a:pPr/>
              <a:t>09/04/2018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3397-7C7C-4A2A-BDC1-5076C0EE2C4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ADB31-86DF-43A1-B811-464DC699977C}" type="datetimeFigureOut">
              <a:rPr lang="it-IT" smtClean="0"/>
              <a:pPr/>
              <a:t>09/04/2018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33397-7C7C-4A2A-BDC1-5076C0EE2C4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296143"/>
          </a:xfrm>
        </p:spPr>
        <p:txBody>
          <a:bodyPr>
            <a:normAutofit/>
          </a:bodyPr>
          <a:lstStyle/>
          <a:p>
            <a:r>
              <a:rPr lang="it-IT" sz="5400" b="1" dirty="0" smtClean="0"/>
              <a:t>MUOVERSI …..IN CITTA</a:t>
            </a:r>
            <a:r>
              <a:rPr lang="it-IT" sz="5400" dirty="0" smtClean="0"/>
              <a:t>’</a:t>
            </a:r>
            <a:endParaRPr lang="it-IT" sz="5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5576" y="2132856"/>
            <a:ext cx="7488832" cy="4104456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098" name="Picture 2" descr="C:\Users\ennio\Desktop\TRAFFICO\sicurezza_strad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8640960" cy="4536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88640"/>
            <a:ext cx="8686800" cy="1008112"/>
          </a:xfrm>
        </p:spPr>
        <p:txBody>
          <a:bodyPr/>
          <a:lstStyle/>
          <a:p>
            <a:pPr algn="l"/>
            <a:r>
              <a:rPr lang="it-IT" i="1" dirty="0" smtClean="0"/>
              <a:t>In </a:t>
            </a:r>
            <a:r>
              <a:rPr lang="it-IT" i="1" dirty="0" err="1" smtClean="0"/>
              <a:t>prossimita’</a:t>
            </a:r>
            <a:r>
              <a:rPr lang="it-IT" i="1" dirty="0" smtClean="0"/>
              <a:t>del semaforo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68144" y="1844824"/>
            <a:ext cx="3024336" cy="4680520"/>
          </a:xfrm>
        </p:spPr>
        <p:txBody>
          <a:bodyPr>
            <a:noAutofit/>
          </a:bodyPr>
          <a:lstStyle/>
          <a:p>
            <a:r>
              <a:rPr lang="it-IT" sz="2000" dirty="0" smtClean="0"/>
              <a:t>Quando ti metti in colonna al semaforo, devi stare attento a </a:t>
            </a:r>
            <a:r>
              <a:rPr lang="it-IT" sz="2000" b="1" dirty="0" smtClean="0"/>
              <a:t>lasciare liberi gli sbocchi delle strade laterali</a:t>
            </a:r>
            <a:r>
              <a:rPr lang="it-IT" sz="2000" dirty="0" smtClean="0"/>
              <a:t> eventualmente presenti alla tua destra, in modo da evitare di “chiudere  il passaggio” a chi da quella strada laterale deve uscire o entrare. Se non lo fai, rischi di creare un ingorgo.</a:t>
            </a:r>
            <a:endParaRPr lang="it-IT" sz="2000" dirty="0"/>
          </a:p>
        </p:txBody>
      </p:sp>
      <p:pic>
        <p:nvPicPr>
          <p:cNvPr id="5123" name="Picture 3" descr="C:\Users\ennio\Desktop\TRAFFICO\traffic.comm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5431532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Evitate sempre queste situazioni..!!!!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ennio\Desktop\TRAFFICO\stupefacenti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4355976" cy="5157192"/>
          </a:xfrm>
          <a:prstGeom prst="rect">
            <a:avLst/>
          </a:prstGeom>
          <a:noFill/>
        </p:spPr>
      </p:pic>
      <p:pic>
        <p:nvPicPr>
          <p:cNvPr id="3075" name="Picture 3" descr="C:\Users\ennio\Desktop\TRAFFICO\nuovo_cds_copia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132856"/>
            <a:ext cx="4392488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404665"/>
            <a:ext cx="7774632" cy="1368151"/>
          </a:xfrm>
        </p:spPr>
        <p:txBody>
          <a:bodyPr>
            <a:normAutofit/>
          </a:bodyPr>
          <a:lstStyle/>
          <a:p>
            <a:r>
              <a:rPr lang="it-IT" sz="4800" b="1" dirty="0" smtClean="0"/>
              <a:t>I PEDONI</a:t>
            </a:r>
            <a:endParaRPr lang="it-IT" sz="48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7" name="Picture 3" descr="C:\Users\ennio\Desktop\TRAFFICO\35bb2934e90903ec72a9a95a319e7891--spanish-class-spanish-vocabul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60111"/>
            <a:ext cx="7848872" cy="3921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/>
          <a:lstStyle/>
          <a:p>
            <a:pPr algn="l"/>
            <a:r>
              <a:rPr lang="it-IT" i="1" dirty="0" smtClean="0"/>
              <a:t>Consigli utili per i pedoni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16016" y="1340768"/>
            <a:ext cx="3970784" cy="5112568"/>
          </a:xfrm>
        </p:spPr>
        <p:txBody>
          <a:bodyPr>
            <a:noAutofit/>
          </a:bodyPr>
          <a:lstStyle/>
          <a:p>
            <a:r>
              <a:rPr lang="it-IT" sz="2000" dirty="0" smtClean="0"/>
              <a:t>Vivendo in città sempre meno a misura d’uomo con esigenze di continua interconnessione col mondo, pensiamo al cellulare che, anche da pedoni, spesso “ruba” gran parte della loro attenzione. </a:t>
            </a:r>
          </a:p>
          <a:p>
            <a:pPr>
              <a:buNone/>
            </a:pPr>
            <a:r>
              <a:rPr lang="it-IT" sz="2000" dirty="0" smtClean="0"/>
              <a:t>      È necessario quindi educare anche i pedoni al riconoscimento dei pericoli, aumentando il livello di  attenzione e consapevolezza, sensibilizzandolo alle conseguenze dei comportamenti che possono avere ripercussioni sulla sicurezza stradale e sulla propria incolumità.</a:t>
            </a:r>
            <a:endParaRPr lang="it-IT" sz="2000" dirty="0"/>
          </a:p>
        </p:txBody>
      </p:sp>
      <p:pic>
        <p:nvPicPr>
          <p:cNvPr id="2050" name="Picture 2" descr="C:\Users\ennio\Desktop\TRAFFICO\50228507-accidents-injuries-danger-and-safety-caution-on-traffic-road-vehicles-cause-by-cars-bicycle-and-c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4680520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8769152" cy="1143000"/>
          </a:xfrm>
        </p:spPr>
        <p:txBody>
          <a:bodyPr/>
          <a:lstStyle/>
          <a:p>
            <a:pPr algn="l"/>
            <a:r>
              <a:rPr lang="it-IT" i="1" dirty="0" smtClean="0"/>
              <a:t> Consigli utili per i  pedoni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3533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1700" dirty="0" smtClean="0"/>
              <a:t/>
            </a:r>
            <a:br>
              <a:rPr lang="it-IT" sz="1700" dirty="0" smtClean="0"/>
            </a:br>
            <a:endParaRPr lang="it-IT" sz="1700" dirty="0" smtClean="0"/>
          </a:p>
          <a:p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580112" y="1556792"/>
            <a:ext cx="33123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it-IT" sz="2000" dirty="0" smtClean="0"/>
              <a:t> I pedoni devono circolare          sui marciapiedi, sulle banchine, sui viali e sugli altri spazi per essi predisposti; qualora questi manchino, siano ingombri, interrotti o insufficienti, devono circolare sul margine della carreggiata opposto al senso di marcia dei veicoli , cercando di causare il minimo intralcio possibile alla circolazione e con possibilità di vedere il veicoli frontalmente.</a:t>
            </a:r>
            <a:br>
              <a:rPr lang="it-IT" sz="2000" dirty="0" smtClean="0"/>
            </a:br>
            <a:endParaRPr lang="it-IT" sz="2000" dirty="0"/>
          </a:p>
        </p:txBody>
      </p:sp>
      <p:pic>
        <p:nvPicPr>
          <p:cNvPr id="1026" name="Picture 2" descr="C:\Users\ennio\Desktop\TRAFFICO\33574673-illustration-of-people-crossing-the-street-in-the-c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5184576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/>
          <a:lstStyle/>
          <a:p>
            <a:pPr algn="l"/>
            <a:r>
              <a:rPr lang="it-IT" i="1" dirty="0" smtClean="0"/>
              <a:t>Pedoni fuori dei centri urbani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00192" y="1484784"/>
            <a:ext cx="2592288" cy="4641379"/>
          </a:xfrm>
        </p:spPr>
        <p:txBody>
          <a:bodyPr>
            <a:normAutofit lnSpcReduction="10000"/>
          </a:bodyPr>
          <a:lstStyle/>
          <a:p>
            <a:r>
              <a:rPr lang="it-IT" sz="2000" dirty="0" smtClean="0"/>
              <a:t>Fuori dei centri abitati i pedoni hanno l'obbligo di circolare in senso opposto a quello  dei veicoli  sulle carreggiate a due sensi di marcia e sul margine destro rispetto alla direzione di marcia dei veicoli quando si tratti di carreggiata a senso unico di circolazione. </a:t>
            </a:r>
            <a:endParaRPr lang="it-IT" sz="2000" dirty="0"/>
          </a:p>
        </p:txBody>
      </p:sp>
      <p:pic>
        <p:nvPicPr>
          <p:cNvPr id="6146" name="Picture 2" descr="C:\Users\ennio\Desktop\TRAFFICO\pedo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561662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3960440" cy="1296144"/>
          </a:xfrm>
        </p:spPr>
        <p:txBody>
          <a:bodyPr>
            <a:normAutofit/>
          </a:bodyPr>
          <a:lstStyle/>
          <a:p>
            <a:pPr algn="l"/>
            <a:r>
              <a:rPr lang="it-IT" i="1" dirty="0" smtClean="0">
                <a:solidFill>
                  <a:srgbClr val="FF0000"/>
                </a:solidFill>
              </a:rPr>
              <a:t>    </a:t>
            </a:r>
            <a:r>
              <a:rPr lang="it-IT" b="1" i="1" dirty="0" smtClean="0">
                <a:solidFill>
                  <a:srgbClr val="FF0000"/>
                </a:solidFill>
              </a:rPr>
              <a:t>COSI’NO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40152" y="1772816"/>
            <a:ext cx="2746648" cy="4353347"/>
          </a:xfrm>
        </p:spPr>
        <p:txBody>
          <a:bodyPr>
            <a:normAutofit lnSpcReduction="10000"/>
          </a:bodyPr>
          <a:lstStyle/>
          <a:p>
            <a:r>
              <a:rPr lang="it-IT" sz="2000" dirty="0" smtClean="0"/>
              <a:t>Da mezz'ora dopo il tramonto del sole a mezz'ora prima del suo sorgere, ai pedoni che circolano sulla carreggiata di strade esterne ai centri abitati, prive di illuminazione pubblica, è fatto obbligo di marciare su unica fila facendo in modo di segnalare la propria presenza.</a:t>
            </a:r>
            <a:endParaRPr lang="it-IT" sz="2000" dirty="0"/>
          </a:p>
        </p:txBody>
      </p:sp>
      <p:pic>
        <p:nvPicPr>
          <p:cNvPr id="5122" name="Picture 2" descr="C:\Users\ennio\Desktop\people-2616880__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576064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066130"/>
          </a:xfrm>
        </p:spPr>
        <p:txBody>
          <a:bodyPr/>
          <a:lstStyle/>
          <a:p>
            <a:pPr algn="l"/>
            <a:r>
              <a:rPr lang="it-IT" i="1" dirty="0" smtClean="0"/>
              <a:t>Consigli utili per i pedoni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4048" y="1556792"/>
            <a:ext cx="3384376" cy="4608511"/>
          </a:xfrm>
        </p:spPr>
        <p:txBody>
          <a:bodyPr>
            <a:normAutofit fontScale="92500" lnSpcReduction="10000"/>
          </a:bodyPr>
          <a:lstStyle/>
          <a:p>
            <a:r>
              <a:rPr lang="it-IT" sz="2000" dirty="0" smtClean="0"/>
              <a:t> I pedoni, per attraversare la carreggiata, devono servirsi degli attraversamenti pedonali, dei sottopassaggi e dei sovrapassaggi. </a:t>
            </a:r>
          </a:p>
          <a:p>
            <a:pPr>
              <a:buNone/>
            </a:pPr>
            <a:r>
              <a:rPr lang="it-IT" sz="2000" dirty="0" smtClean="0"/>
              <a:t>      Quando questi non esistono, o distano  oltre i cento metri dal punto di attraversamento, i pedoni possono attraversare la carreggiata solo in senso perpendicolare, con la massima attenzione necessaria ad evitare situazioni di pericolo per sé o per altri. </a:t>
            </a:r>
            <a:endParaRPr lang="it-IT" sz="2000" dirty="0"/>
          </a:p>
        </p:txBody>
      </p:sp>
      <p:pic>
        <p:nvPicPr>
          <p:cNvPr id="5123" name="Picture 3" descr="C:\Users\ennio\Desktop\TRAFFICO\sicurezza-nelle-scu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4489362" cy="4841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352928" cy="994122"/>
          </a:xfrm>
        </p:spPr>
        <p:txBody>
          <a:bodyPr/>
          <a:lstStyle/>
          <a:p>
            <a:pPr algn="l"/>
            <a:r>
              <a:rPr lang="it-IT" i="1" dirty="0" smtClean="0"/>
              <a:t>Consigli utili per i pedoni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60032" y="1196752"/>
            <a:ext cx="4104456" cy="5472608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it-IT" dirty="0" smtClean="0"/>
              <a:t> È quindi vietato ai pedoni attraversare diagonalmente le intersezioni; è inoltre vietato attraversare le piazze e i larghi al di fuori degli attraversamenti pedonali, qualora esistano, anche se sono a distanza superiore a quella indicata di cento metri. 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È vietato inoltre sostare o indugiare sulla carreggiata, salvo i casi di necessità; è, altresì, vietato, sostando in gruppo sui marciapiedi, sulle banchine o presso gli attraversamenti pedonali, causare intralcio al transito normale degli altri pedoni. 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</p:txBody>
      </p:sp>
      <p:pic>
        <p:nvPicPr>
          <p:cNvPr id="7170" name="Picture 2" descr="C:\Users\ennio\Desktop\TRAFFICO\19110210-Illustrazione-di-bambini-che-utilizzano-la-corsia-pedonale-mentre-attraversano-la-strada-Archivio-Fotografi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4608512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066130"/>
          </a:xfrm>
        </p:spPr>
        <p:txBody>
          <a:bodyPr/>
          <a:lstStyle/>
          <a:p>
            <a:pPr algn="l"/>
            <a:r>
              <a:rPr lang="it-IT" i="1" dirty="0" smtClean="0"/>
              <a:t>Consigli utili per i pedoni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44008" y="1412776"/>
            <a:ext cx="4320480" cy="5112568"/>
          </a:xfrm>
        </p:spPr>
        <p:txBody>
          <a:bodyPr>
            <a:noAutofit/>
          </a:bodyPr>
          <a:lstStyle/>
          <a:p>
            <a:r>
              <a:rPr lang="it-IT" sz="2000" dirty="0" smtClean="0"/>
              <a:t> I pedoni che si accingono ad attraversare la carreggiata in zona sprovvista di attraversamenti pedonali devono dare la precedenza a tutti i veicoli in movimento. </a:t>
            </a:r>
          </a:p>
          <a:p>
            <a:pPr>
              <a:buNone/>
            </a:pPr>
            <a:r>
              <a:rPr lang="it-IT" sz="2000" dirty="0" smtClean="0"/>
              <a:t>       È vietato ai pedoni effettuare l'attraversamento stradale passando anteriormente agli autobus, filoveicoli e tram in sosta alle fermate. </a:t>
            </a:r>
            <a:br>
              <a:rPr lang="it-IT" sz="2000" dirty="0" smtClean="0"/>
            </a:br>
            <a:r>
              <a:rPr lang="it-IT" sz="2000" dirty="0" smtClean="0"/>
              <a:t>Le macchine in uso ai bambini o a persone invalide, anche se asservite da motore, generalmente elettrico, con le limitazioni di legge  possono circolare sulle parti della strada riservate ai pedoni secondo le modalità stabilite dagli enti preposti.</a:t>
            </a:r>
            <a:endParaRPr lang="it-IT" sz="2000" dirty="0"/>
          </a:p>
        </p:txBody>
      </p:sp>
      <p:pic>
        <p:nvPicPr>
          <p:cNvPr id="6146" name="Picture 2" descr="C:\Users\ennio\Desktop\TRAFFICO\notizie-sicurezza-strad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628800"/>
            <a:ext cx="4297064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84176"/>
          </a:xfrm>
        </p:spPr>
        <p:txBody>
          <a:bodyPr>
            <a:normAutofit/>
          </a:bodyPr>
          <a:lstStyle/>
          <a:p>
            <a:r>
              <a:rPr lang="it-IT" sz="4800" b="1" dirty="0" smtClean="0"/>
              <a:t>L’AUTOMOBILISTA</a:t>
            </a:r>
            <a:endParaRPr lang="it-IT" sz="48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 descr="C:\Users\ennio\Desktop\107492_50630_101411_Vignetta-traffico-G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61837"/>
            <a:ext cx="7848872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066130"/>
          </a:xfrm>
        </p:spPr>
        <p:txBody>
          <a:bodyPr/>
          <a:lstStyle/>
          <a:p>
            <a:pPr algn="l"/>
            <a:r>
              <a:rPr lang="it-IT" i="1" dirty="0" smtClean="0"/>
              <a:t>Consigli utili per i pedoni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24128" y="1700808"/>
            <a:ext cx="2962672" cy="442535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 La circolazione mediante tavole, pattini od altri acceleratori di andatura è vietata sulla carreggiata delle strade. </a:t>
            </a:r>
            <a:br>
              <a:rPr lang="it-IT" sz="2000" dirty="0" smtClean="0"/>
            </a:br>
            <a:r>
              <a:rPr lang="it-IT" sz="2000" dirty="0" smtClean="0"/>
              <a:t> È inoltre vietato effettuare sulle carreggiate giochi, allenamenti e manifestazioni sportive non autorizzate. </a:t>
            </a:r>
            <a:endParaRPr lang="it-IT" sz="2000" dirty="0"/>
          </a:p>
        </p:txBody>
      </p:sp>
      <p:pic>
        <p:nvPicPr>
          <p:cNvPr id="4098" name="Picture 2" descr="C:\Users\ennio\Desktop\TRAFFICO\33705686-animal-crosswalk-road-pedestrian-street-hedgehog-bear-videos-lights-traffic-lights-kangaroos-cross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5400600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066130"/>
          </a:xfrm>
        </p:spPr>
        <p:txBody>
          <a:bodyPr/>
          <a:lstStyle/>
          <a:p>
            <a:pPr algn="l"/>
            <a:r>
              <a:rPr lang="it-IT" i="1" dirty="0" smtClean="0"/>
              <a:t>Consigli utili per i pedoni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24128" y="1772816"/>
            <a:ext cx="2962672" cy="4353347"/>
          </a:xfrm>
        </p:spPr>
        <p:txBody>
          <a:bodyPr/>
          <a:lstStyle/>
          <a:p>
            <a:r>
              <a:rPr lang="it-IT" sz="2000" dirty="0" smtClean="0"/>
              <a:t>Anche sugli spazi riservati ai pedoni …(marciapiedi) è vietato usare tavole, pattini ecc.. che possano creare situazioni di pericolo per gli altri utenti. </a:t>
            </a:r>
            <a:br>
              <a:rPr lang="it-IT" sz="2000" dirty="0" smtClean="0"/>
            </a:br>
            <a:r>
              <a:rPr lang="it-IT" sz="2000" dirty="0" smtClean="0"/>
              <a:t>Chiunque viola le disposizioni potrebbe essere soggetto a sanzione amministrativa.</a:t>
            </a:r>
          </a:p>
          <a:p>
            <a:endParaRPr lang="it-IT" dirty="0"/>
          </a:p>
        </p:txBody>
      </p:sp>
      <p:pic>
        <p:nvPicPr>
          <p:cNvPr id="12290" name="Picture 2" descr="C:\Users\ennio\Desktop\TRAFFICO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4752528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/>
          <a:lstStyle/>
          <a:p>
            <a:pPr algn="l"/>
            <a:r>
              <a:rPr lang="it-IT" i="1" dirty="0" smtClean="0"/>
              <a:t>Giovani pedoni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11960" y="1052736"/>
            <a:ext cx="4932040" cy="5400600"/>
          </a:xfrm>
        </p:spPr>
        <p:txBody>
          <a:bodyPr>
            <a:noAutofit/>
          </a:bodyPr>
          <a:lstStyle/>
          <a:p>
            <a:r>
              <a:rPr lang="it-IT" sz="2000" dirty="0" smtClean="0"/>
              <a:t>Quando attraversate la strada assieme ad un bambino non distraetevi, ma ricordatevi di ruotare a destra e a sinistra la testa per insegnare ai bambini a ripetere lo stesso gesto. Potete anche insegnare ai bambini ,magari come gioco , a determinare da soli il loro angolo visivo. Fategli distendere le braccia in avanti con i pollici alzati. Quindi fategliele allargare lentamente verso l’esterno, mantenendo lo sguardo fisso di fronte, fino a quando non riusciranno più a vedere i pollici. In questo modo il bambino potrà determinare il proprio angolo visivo, e confrontarlo con quello di un adulto.</a:t>
            </a:r>
            <a:endParaRPr lang="it-IT" sz="2000" dirty="0"/>
          </a:p>
        </p:txBody>
      </p:sp>
      <p:pic>
        <p:nvPicPr>
          <p:cNvPr id="2050" name="Picture 2" descr="C:\Users\ennio\Desktop\TRAFFICO\990cfc039cad101d2a352f5bd633d1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4212976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94122"/>
          </a:xfrm>
        </p:spPr>
        <p:txBody>
          <a:bodyPr>
            <a:normAutofit/>
          </a:bodyPr>
          <a:lstStyle/>
          <a:p>
            <a:pPr algn="l"/>
            <a:r>
              <a:rPr lang="it-IT" i="1" dirty="0" smtClean="0"/>
              <a:t>Pedoni anziani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92080" y="1412776"/>
            <a:ext cx="3394720" cy="4896544"/>
          </a:xfrm>
        </p:spPr>
        <p:txBody>
          <a:bodyPr>
            <a:normAutofit lnSpcReduction="10000"/>
          </a:bodyPr>
          <a:lstStyle/>
          <a:p>
            <a:r>
              <a:rPr lang="it-IT" sz="2000" dirty="0" smtClean="0"/>
              <a:t>Tra i più colpiti dall'insicurezza stradale ci sono gli anziani. La percezione della strada come luogo pericoloso li spinge ad isolarsi sempre più con inevitabili ricadute negative per la salute e per le relazioni. Considerando che gli anziani nelle nostre comunità sono sempre di più, si comprende l'importanza dell'impegno per tutelare il loro diritto di muoversi liberamente e senza rischi. </a:t>
            </a:r>
            <a:endParaRPr lang="it-IT" sz="2000" dirty="0"/>
          </a:p>
        </p:txBody>
      </p:sp>
      <p:pic>
        <p:nvPicPr>
          <p:cNvPr id="2050" name="Picture 2" descr="C:\Users\ennio\Desktop\TRAFFICO\siamotuttipedoni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3744417" cy="4860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08912" cy="1008112"/>
          </a:xfrm>
        </p:spPr>
        <p:txBody>
          <a:bodyPr>
            <a:normAutofit/>
          </a:bodyPr>
          <a:lstStyle/>
          <a:p>
            <a:pPr algn="l"/>
            <a:r>
              <a:rPr lang="it-IT" i="1" dirty="0" smtClean="0"/>
              <a:t>Pedoni anziani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08104" y="1412776"/>
            <a:ext cx="3178696" cy="4896543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Gli anziani non si muovono agilmente nel traffico. Non sono in grado di "scattare" per evitare i pericoli o di attraversare la strada velocemente. Sono naturalmente anziani. Non si può chiedere loro di adattarsi al traffico, ma si deve chiedere a chi guida di rispettarli, perché purtroppo oggi loro rappresentano oltre il 50% delle vittime.</a:t>
            </a:r>
            <a:endParaRPr lang="it-IT" sz="2000" dirty="0"/>
          </a:p>
        </p:txBody>
      </p:sp>
      <p:pic>
        <p:nvPicPr>
          <p:cNvPr id="3074" name="Picture 2" descr="C:\Users\ennio\Desktop\stock-vector-young-girl-helps-old-woman-to-cross-the-road-at-a-pedestrian-crossing-help-the-elderly-safety-4207049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5112568" cy="5453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80920" cy="850106"/>
          </a:xfrm>
        </p:spPr>
        <p:txBody>
          <a:bodyPr>
            <a:normAutofit/>
          </a:bodyPr>
          <a:lstStyle/>
          <a:p>
            <a:pPr algn="l"/>
            <a:r>
              <a:rPr lang="it-IT" sz="4000" i="1" dirty="0" smtClean="0"/>
              <a:t>Consigli utili …</a:t>
            </a:r>
            <a:endParaRPr lang="it-IT" sz="4000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16016" y="1412776"/>
            <a:ext cx="3970784" cy="525658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it-IT" dirty="0"/>
          </a:p>
          <a:p>
            <a:r>
              <a:rPr lang="it-IT" dirty="0" smtClean="0"/>
              <a:t> </a:t>
            </a:r>
            <a:r>
              <a:rPr lang="it-IT" dirty="0"/>
              <a:t>Le automobili, e in genere tutti i veicoli a motore che noi tutti utilizziamo nei nostri spostamenti urbani, sono ormai </a:t>
            </a:r>
            <a:r>
              <a:rPr lang="it-IT" dirty="0" smtClean="0"/>
              <a:t>entrati </a:t>
            </a:r>
            <a:r>
              <a:rPr lang="it-IT" dirty="0"/>
              <a:t>a far </a:t>
            </a:r>
            <a:r>
              <a:rPr lang="it-IT" dirty="0" smtClean="0"/>
              <a:t>parte </a:t>
            </a:r>
            <a:r>
              <a:rPr lang="it-IT" dirty="0"/>
              <a:t>del nostro quotidiano al pari di altri oggetti quali ad esempio l’orologio, gli occhiali, la </a:t>
            </a:r>
            <a:r>
              <a:rPr lang="it-IT" dirty="0" smtClean="0"/>
              <a:t>penna,il cellulare; </a:t>
            </a:r>
            <a:r>
              <a:rPr lang="it-IT" dirty="0"/>
              <a:t>il loro uso è divenuto talmente </a:t>
            </a:r>
            <a:r>
              <a:rPr lang="it-IT" dirty="0" smtClean="0"/>
              <a:t>scontato e abitudinario </a:t>
            </a:r>
            <a:r>
              <a:rPr lang="it-IT" dirty="0"/>
              <a:t>che si finisce </a:t>
            </a:r>
            <a:r>
              <a:rPr lang="it-IT" dirty="0" smtClean="0"/>
              <a:t>con l’avere una eccessiva </a:t>
            </a:r>
            <a:r>
              <a:rPr lang="it-IT" dirty="0"/>
              <a:t>familiarità con il proprio veicolo, la convinzione di </a:t>
            </a:r>
            <a:r>
              <a:rPr lang="it-IT" dirty="0" smtClean="0"/>
              <a:t>avere  </a:t>
            </a:r>
            <a:r>
              <a:rPr lang="it-IT" dirty="0"/>
              <a:t>“un’assoluta padronanza del mezzo”, porta il più delle volte a dimenticare che, </a:t>
            </a:r>
            <a:r>
              <a:rPr lang="it-IT" dirty="0" smtClean="0"/>
              <a:t>la </a:t>
            </a:r>
            <a:r>
              <a:rPr lang="it-IT" dirty="0"/>
              <a:t>differenza </a:t>
            </a:r>
            <a:r>
              <a:rPr lang="it-IT" dirty="0" smtClean="0"/>
              <a:t>con gli  oggetti sopra menzionati, </a:t>
            </a:r>
            <a:r>
              <a:rPr lang="it-IT" dirty="0"/>
              <a:t>con le auto si uccide e si </a:t>
            </a:r>
            <a:r>
              <a:rPr lang="it-IT" dirty="0" smtClean="0"/>
              <a:t>muore. </a:t>
            </a:r>
            <a:endParaRPr lang="it-IT" dirty="0"/>
          </a:p>
        </p:txBody>
      </p:sp>
      <p:pic>
        <p:nvPicPr>
          <p:cNvPr id="1026" name="Picture 2" descr="C:\Users\ennio\Desktop\TRAFFICO\14643462471123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4536503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850106"/>
          </a:xfrm>
        </p:spPr>
        <p:txBody>
          <a:bodyPr>
            <a:normAutofit/>
          </a:bodyPr>
          <a:lstStyle/>
          <a:p>
            <a:pPr algn="l"/>
            <a:r>
              <a:rPr lang="it-IT" sz="4000" i="1" dirty="0" smtClean="0"/>
              <a:t>Consigli utili …</a:t>
            </a:r>
            <a:endParaRPr lang="it-IT" sz="4000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08104" y="1412776"/>
            <a:ext cx="3635896" cy="5184576"/>
          </a:xfrm>
        </p:spPr>
        <p:txBody>
          <a:bodyPr>
            <a:noAutofit/>
          </a:bodyPr>
          <a:lstStyle/>
          <a:p>
            <a:r>
              <a:rPr lang="it-IT" sz="2000" dirty="0" smtClean="0"/>
              <a:t>Attenzione quindi a commettere l’errore che in genere compie chi pecca di presunzione: </a:t>
            </a:r>
            <a:r>
              <a:rPr lang="it-IT" sz="2000" b="1" dirty="0" smtClean="0"/>
              <a:t>abbassare la guardia! </a:t>
            </a:r>
            <a:r>
              <a:rPr lang="it-IT" sz="2000" dirty="0" smtClean="0"/>
              <a:t>Ecco allora che, presi da una conversazione che ci coinvolge emotivamente, si passa col semaforo rosso, si supera un’intersezione senza dare la dovuta precedenza ad altro avente diritto,non si rispettano  i pedoni,i ciclisti, anche se per questi ultimi si aprono scenari diversi.</a:t>
            </a:r>
          </a:p>
        </p:txBody>
      </p:sp>
      <p:pic>
        <p:nvPicPr>
          <p:cNvPr id="2050" name="Picture 2" descr="C:\Users\ennio\Desktop\TRAFFICO\tamponamen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5112568" cy="5412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920880" cy="778098"/>
          </a:xfrm>
        </p:spPr>
        <p:txBody>
          <a:bodyPr>
            <a:normAutofit/>
          </a:bodyPr>
          <a:lstStyle/>
          <a:p>
            <a:pPr algn="l"/>
            <a:r>
              <a:rPr lang="it-IT" sz="4000" i="1" dirty="0" smtClean="0"/>
              <a:t>Consigli utili …</a:t>
            </a:r>
            <a:endParaRPr lang="it-IT" sz="4000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12160" y="1628800"/>
            <a:ext cx="3131840" cy="4281339"/>
          </a:xfrm>
        </p:spPr>
        <p:txBody>
          <a:bodyPr>
            <a:normAutofit fontScale="62500" lnSpcReduction="20000"/>
          </a:bodyPr>
          <a:lstStyle/>
          <a:p>
            <a:r>
              <a:rPr lang="it-IT" dirty="0" smtClean="0"/>
              <a:t>Esistono tuttavia dei </a:t>
            </a:r>
            <a:r>
              <a:rPr lang="it-IT" b="1" dirty="0" smtClean="0"/>
              <a:t>comportamenti</a:t>
            </a:r>
            <a:r>
              <a:rPr lang="it-IT" dirty="0" smtClean="0"/>
              <a:t> di per sé meno gravi di quelli di cui sopra, nel senso che le conseguenze, quando si verificano, riguardano in genere ,ma non in modo esclusivo , solo danni ai veicoli e non alle persone, ma che, se tenuti nella giusta considerazione si potrebbero evitare anche quelli.</a:t>
            </a:r>
            <a:endParaRPr lang="it-IT" dirty="0"/>
          </a:p>
        </p:txBody>
      </p:sp>
      <p:pic>
        <p:nvPicPr>
          <p:cNvPr id="3074" name="Picture 2" descr="C:\Users\ennio\Desktop\TRAFFICO\tamponamen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5904656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8316416" cy="980728"/>
          </a:xfrm>
        </p:spPr>
        <p:txBody>
          <a:bodyPr>
            <a:normAutofit/>
          </a:bodyPr>
          <a:lstStyle/>
          <a:p>
            <a:pPr algn="l"/>
            <a:r>
              <a:rPr lang="it-IT" i="1" dirty="0" smtClean="0"/>
              <a:t>In prossimità del semaforo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88024" y="1196752"/>
            <a:ext cx="4032448" cy="5400600"/>
          </a:xfrm>
        </p:spPr>
        <p:txBody>
          <a:bodyPr>
            <a:noAutofit/>
          </a:bodyPr>
          <a:lstStyle/>
          <a:p>
            <a:pPr fontAlgn="base"/>
            <a:r>
              <a:rPr lang="it-IT" sz="2000" dirty="0" smtClean="0"/>
              <a:t>Quando ti stai avvicinando al semaforo,</a:t>
            </a:r>
            <a:r>
              <a:rPr lang="it-IT" sz="2000" b="1" dirty="0" smtClean="0"/>
              <a:t> rallenta per tempo</a:t>
            </a:r>
            <a:r>
              <a:rPr lang="it-IT" sz="2000" dirty="0" smtClean="0"/>
              <a:t>  per evitare di fare le cose all’ultimo istante.</a:t>
            </a:r>
          </a:p>
          <a:p>
            <a:pPr fontAlgn="base">
              <a:buNone/>
            </a:pPr>
            <a:r>
              <a:rPr lang="it-IT" sz="2000" dirty="0" smtClean="0"/>
              <a:t>      Devi </a:t>
            </a:r>
            <a:r>
              <a:rPr lang="it-IT" sz="2000" b="1" dirty="0" smtClean="0"/>
              <a:t>andare piano</a:t>
            </a:r>
            <a:r>
              <a:rPr lang="it-IT" sz="2000" dirty="0" smtClean="0"/>
              <a:t> anche se hai visto che il semaforo è appena diventato verde: infatti ai semafori si deve in ogni caso andare ad una velocità moderata, perché è un punto pericoloso della strada e sebbene tu abbia la precedenza devi assicurarti che anche gli altri siano disposti a dartela. Tipicamente, c’è sempre qualche pedone che prova a passare con il semaforo rosso.</a:t>
            </a:r>
          </a:p>
          <a:p>
            <a:pPr fontAlgn="base">
              <a:buNone/>
            </a:pPr>
            <a:r>
              <a:rPr lang="it-IT" sz="2000" dirty="0" smtClean="0"/>
              <a:t/>
            </a:r>
            <a:br>
              <a:rPr lang="it-IT" sz="2000" dirty="0" smtClean="0"/>
            </a:br>
            <a:endParaRPr lang="it-IT" sz="2000" dirty="0" smtClean="0"/>
          </a:p>
        </p:txBody>
      </p:sp>
      <p:pic>
        <p:nvPicPr>
          <p:cNvPr id="1026" name="Picture 2" descr="C:\Users\ennio\Desktop\TRAFFICO\semafo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4430452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8532440" cy="1052736"/>
          </a:xfrm>
        </p:spPr>
        <p:txBody>
          <a:bodyPr>
            <a:normAutofit/>
          </a:bodyPr>
          <a:lstStyle/>
          <a:p>
            <a:pPr algn="l"/>
            <a:r>
              <a:rPr lang="it-IT" i="1" dirty="0" smtClean="0"/>
              <a:t>In prossimità del semaforo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20072" y="1412776"/>
            <a:ext cx="3466728" cy="5040560"/>
          </a:xfrm>
        </p:spPr>
        <p:txBody>
          <a:bodyPr>
            <a:normAutofit lnSpcReduction="10000"/>
          </a:bodyPr>
          <a:lstStyle/>
          <a:p>
            <a:pPr fontAlgn="base"/>
            <a:r>
              <a:rPr lang="it-IT" sz="2000" b="1" dirty="0" smtClean="0"/>
              <a:t>Come e quando fermarsi al semaforo.</a:t>
            </a:r>
          </a:p>
          <a:p>
            <a:pPr fontAlgn="base">
              <a:buNone/>
            </a:pPr>
            <a:r>
              <a:rPr lang="it-IT" sz="2000" b="1" dirty="0" smtClean="0"/>
              <a:t>      </a:t>
            </a:r>
            <a:r>
              <a:rPr lang="it-IT" sz="2000" dirty="0" smtClean="0"/>
              <a:t>Vale la regola imparata nelle lezioni di teoria: se il semaforo è </a:t>
            </a:r>
            <a:r>
              <a:rPr lang="it-IT" sz="2000" b="1" dirty="0" smtClean="0"/>
              <a:t>rosso</a:t>
            </a:r>
            <a:r>
              <a:rPr lang="it-IT" sz="2000" dirty="0" smtClean="0"/>
              <a:t>, ti fermi; se è </a:t>
            </a:r>
            <a:r>
              <a:rPr lang="it-IT" sz="2000" b="1" dirty="0" smtClean="0"/>
              <a:t>verde</a:t>
            </a:r>
            <a:r>
              <a:rPr lang="it-IT" sz="2000" dirty="0" smtClean="0"/>
              <a:t>, passi; se è </a:t>
            </a:r>
            <a:r>
              <a:rPr lang="it-IT" sz="2000" b="1" dirty="0" smtClean="0"/>
              <a:t>giallo </a:t>
            </a:r>
            <a:r>
              <a:rPr lang="it-IT" sz="2000" dirty="0" smtClean="0"/>
              <a:t>e fai in tempo a fermarti, allora ti fermi; se ormai non  fai più in tempo, non frenare bruscamente, ma passa deciso.</a:t>
            </a:r>
          </a:p>
          <a:p>
            <a:pPr fontAlgn="base">
              <a:buNone/>
            </a:pPr>
            <a:r>
              <a:rPr lang="it-IT" sz="2000" b="1" dirty="0" smtClean="0"/>
              <a:t>      Se</a:t>
            </a:r>
            <a:r>
              <a:rPr lang="it-IT" sz="2000" dirty="0" smtClean="0"/>
              <a:t> ci sono le </a:t>
            </a:r>
            <a:r>
              <a:rPr lang="it-IT" sz="2000" b="1" dirty="0" smtClean="0"/>
              <a:t>corsie di preselezione</a:t>
            </a:r>
            <a:r>
              <a:rPr lang="it-IT" sz="2000" dirty="0" smtClean="0"/>
              <a:t>, devi inserirti nella corsia corrispondente alla direzione che vuoi prendere.</a:t>
            </a:r>
          </a:p>
        </p:txBody>
      </p:sp>
      <p:pic>
        <p:nvPicPr>
          <p:cNvPr id="1026" name="Picture 2" descr="C:\Users\ennio\Desktop\TRAFFICO\97884677180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628800"/>
            <a:ext cx="4968552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052736"/>
          </a:xfrm>
        </p:spPr>
        <p:txBody>
          <a:bodyPr/>
          <a:lstStyle/>
          <a:p>
            <a:pPr algn="l"/>
            <a:r>
              <a:rPr lang="it-IT" i="1" dirty="0" smtClean="0"/>
              <a:t>In prossimità del semaforo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92080" y="1340768"/>
            <a:ext cx="3851920" cy="5256584"/>
          </a:xfrm>
        </p:spPr>
        <p:txBody>
          <a:bodyPr>
            <a:noAutofit/>
          </a:bodyPr>
          <a:lstStyle/>
          <a:p>
            <a:pPr fontAlgn="base"/>
            <a:r>
              <a:rPr lang="it-IT" sz="2000" dirty="0" smtClean="0"/>
              <a:t>Quando ti fermi, se non hai altre macchine davanti a te al semaforo, macchine che ti precedono è meglio che tu metta la macchina in folle e tolga il piede dalla frizione, per evitare di tenere a lungo la frizione schiacciata, il che  è un bene per la frizione stessa ,oltre ad essere una sicurezza per i pedoni che attraversano ,in quanto togliendo distrattamente il piede dalla frizione con la marcia inserita potresti provocare danni a cose oltre che a persone.</a:t>
            </a:r>
          </a:p>
        </p:txBody>
      </p:sp>
      <p:pic>
        <p:nvPicPr>
          <p:cNvPr id="1027" name="Picture 3" descr="C:\Users\ennio\Desktop\tn19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5040560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24744"/>
          </a:xfrm>
        </p:spPr>
        <p:txBody>
          <a:bodyPr/>
          <a:lstStyle/>
          <a:p>
            <a:pPr algn="l"/>
            <a:r>
              <a:rPr lang="it-IT" i="1" dirty="0" smtClean="0"/>
              <a:t>In prossimità del semaforo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68144" y="1484784"/>
            <a:ext cx="3275856" cy="4680520"/>
          </a:xfrm>
        </p:spPr>
        <p:txBody>
          <a:bodyPr>
            <a:noAutofit/>
          </a:bodyPr>
          <a:lstStyle/>
          <a:p>
            <a:pPr fontAlgn="base"/>
            <a:r>
              <a:rPr lang="it-IT" sz="2000" dirty="0" smtClean="0"/>
              <a:t>Se devi svoltare e sei la prima auto è meglio lasciare la</a:t>
            </a:r>
            <a:r>
              <a:rPr lang="it-IT" sz="2000" b="1" dirty="0" smtClean="0"/>
              <a:t> freccia direzionale</a:t>
            </a:r>
            <a:r>
              <a:rPr lang="it-IT" sz="2000" dirty="0" smtClean="0"/>
              <a:t> inserita anche per tutto il tempo che sei fermo al semaforo, così le auto dietro a te vedono dove devi svoltare e possono “regolarsi” per tempo. Se invece non sei la prima auto, non occorre tenere la freccia inserita per tutto il tempo che sei fermo al semaforo.</a:t>
            </a:r>
          </a:p>
          <a:p>
            <a:pPr fontAlgn="base">
              <a:buNone/>
            </a:pPr>
            <a:r>
              <a:rPr lang="it-IT" sz="2000" dirty="0" smtClean="0"/>
              <a:t/>
            </a:r>
            <a:br>
              <a:rPr lang="it-IT" sz="2000" dirty="0" smtClean="0"/>
            </a:br>
            <a:endParaRPr lang="it-IT" sz="2000" dirty="0"/>
          </a:p>
        </p:txBody>
      </p:sp>
      <p:pic>
        <p:nvPicPr>
          <p:cNvPr id="2050" name="Picture 2" descr="C:\Users\ennio\Desktop\TRAFFICO\semaforo_y_car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9"/>
            <a:ext cx="5359896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930</Words>
  <Application>Microsoft Office PowerPoint</Application>
  <PresentationFormat>Presentazione su schermo (4:3)</PresentationFormat>
  <Paragraphs>78</Paragraphs>
  <Slides>24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MUOVERSI …..IN CITTA’</vt:lpstr>
      <vt:lpstr>L’AUTOMOBILISTA</vt:lpstr>
      <vt:lpstr>Consigli utili …</vt:lpstr>
      <vt:lpstr>Consigli utili …</vt:lpstr>
      <vt:lpstr>Consigli utili …</vt:lpstr>
      <vt:lpstr>In prossimità del semaforo</vt:lpstr>
      <vt:lpstr>In prossimità del semaforo</vt:lpstr>
      <vt:lpstr>In prossimità del semaforo</vt:lpstr>
      <vt:lpstr>In prossimità del semaforo</vt:lpstr>
      <vt:lpstr>In prossimita’del semaforo</vt:lpstr>
      <vt:lpstr>Evitate sempre queste situazioni..!!!!</vt:lpstr>
      <vt:lpstr>I PEDONI</vt:lpstr>
      <vt:lpstr>Consigli utili per i pedoni</vt:lpstr>
      <vt:lpstr> Consigli utili per i  pedoni</vt:lpstr>
      <vt:lpstr>Pedoni fuori dei centri urbani</vt:lpstr>
      <vt:lpstr>    COSI’NO</vt:lpstr>
      <vt:lpstr>Consigli utili per i pedoni</vt:lpstr>
      <vt:lpstr>Consigli utili per i pedoni</vt:lpstr>
      <vt:lpstr>Consigli utili per i pedoni</vt:lpstr>
      <vt:lpstr>Consigli utili per i pedoni</vt:lpstr>
      <vt:lpstr>Consigli utili per i pedoni</vt:lpstr>
      <vt:lpstr>Giovani pedoni</vt:lpstr>
      <vt:lpstr>Pedoni anziani</vt:lpstr>
      <vt:lpstr>Pedoni anziani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COMPORTAMENTO NEL TRAFFICO</dc:title>
  <dc:creator>ennio</dc:creator>
  <cp:lastModifiedBy>ennio</cp:lastModifiedBy>
  <cp:revision>152</cp:revision>
  <dcterms:created xsi:type="dcterms:W3CDTF">2017-09-18T17:14:29Z</dcterms:created>
  <dcterms:modified xsi:type="dcterms:W3CDTF">2018-04-09T18:36:46Z</dcterms:modified>
</cp:coreProperties>
</file>