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81" r:id="rId3"/>
    <p:sldId id="269" r:id="rId4"/>
    <p:sldId id="274" r:id="rId5"/>
    <p:sldId id="257" r:id="rId6"/>
    <p:sldId id="258" r:id="rId7"/>
    <p:sldId id="259" r:id="rId8"/>
    <p:sldId id="260" r:id="rId9"/>
    <p:sldId id="278" r:id="rId10"/>
    <p:sldId id="275" r:id="rId11"/>
    <p:sldId id="276" r:id="rId12"/>
    <p:sldId id="277" r:id="rId13"/>
    <p:sldId id="273" r:id="rId14"/>
    <p:sldId id="282" r:id="rId15"/>
    <p:sldId id="284" r:id="rId16"/>
    <p:sldId id="283" r:id="rId17"/>
    <p:sldId id="285" r:id="rId18"/>
    <p:sldId id="287"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90" autoAdjust="0"/>
  </p:normalViewPr>
  <p:slideViewPr>
    <p:cSldViewPr>
      <p:cViewPr varScale="1">
        <p:scale>
          <a:sx n="64" d="100"/>
          <a:sy n="64" d="100"/>
        </p:scale>
        <p:origin x="-15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8299D-A93A-4842-8479-B76D10B39D63}" type="datetimeFigureOut">
              <a:rPr lang="it-IT" smtClean="0"/>
              <a:pPr/>
              <a:t>13/09/2016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5C6AE-EAAE-4DBC-9B60-51BFF25F813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0BA1CC3-1AE4-4BDE-837B-B66716D1C686}"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18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075C6AE-EAAE-4DBC-9B60-51BFF25F8132}"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E668DD-93DF-46A2-8FDF-396154CFE37A}" type="datetimeFigureOut">
              <a:rPr lang="it-IT" smtClean="0"/>
              <a:pPr/>
              <a:t>13/09/2016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360D86-E7CD-45E7-BEB6-0131FAA377D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668DD-93DF-46A2-8FDF-396154CFE37A}" type="datetimeFigureOut">
              <a:rPr lang="it-IT" smtClean="0"/>
              <a:pPr/>
              <a:t>13/09/2016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60D86-E7CD-45E7-BEB6-0131FAA377D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80920" cy="1124744"/>
          </a:xfrm>
        </p:spPr>
        <p:txBody>
          <a:bodyPr>
            <a:normAutofit/>
          </a:bodyPr>
          <a:lstStyle/>
          <a:p>
            <a:r>
              <a:rPr lang="it-IT" dirty="0" smtClean="0">
                <a:solidFill>
                  <a:schemeClr val="bg2">
                    <a:lumMod val="10000"/>
                  </a:schemeClr>
                </a:solidFill>
              </a:rPr>
              <a:t> </a:t>
            </a:r>
            <a:r>
              <a:rPr lang="it-IT" sz="4800" b="1" dirty="0" smtClean="0">
                <a:solidFill>
                  <a:schemeClr val="bg2">
                    <a:lumMod val="10000"/>
                  </a:schemeClr>
                </a:solidFill>
              </a:rPr>
              <a:t>COSA FARE</a:t>
            </a:r>
            <a:r>
              <a:rPr lang="it-IT" sz="4800" b="1" dirty="0" smtClean="0">
                <a:solidFill>
                  <a:schemeClr val="bg2">
                    <a:lumMod val="10000"/>
                  </a:schemeClr>
                </a:solidFill>
              </a:rPr>
              <a:t> </a:t>
            </a:r>
            <a:r>
              <a:rPr lang="it-IT" sz="4800" b="1" dirty="0" smtClean="0">
                <a:solidFill>
                  <a:schemeClr val="bg2">
                    <a:lumMod val="10000"/>
                  </a:schemeClr>
                </a:solidFill>
              </a:rPr>
              <a:t>in caso di </a:t>
            </a:r>
            <a:r>
              <a:rPr lang="it-IT" sz="4800" b="1" dirty="0" smtClean="0">
                <a:solidFill>
                  <a:schemeClr val="bg2">
                    <a:lumMod val="10000"/>
                  </a:schemeClr>
                </a:solidFill>
              </a:rPr>
              <a:t>….</a:t>
            </a:r>
            <a:endParaRPr lang="it-IT" sz="4800" b="1" dirty="0">
              <a:solidFill>
                <a:schemeClr val="bg2">
                  <a:lumMod val="10000"/>
                </a:schemeClr>
              </a:solidFill>
            </a:endParaRPr>
          </a:p>
        </p:txBody>
      </p:sp>
      <p:pic>
        <p:nvPicPr>
          <p:cNvPr id="1027" name="Picture 3" descr="C:\Users\ennio\Desktop\Standard_at_work[1].jpg"/>
          <p:cNvPicPr>
            <a:picLocks noGrp="1" noChangeAspect="1" noChangeArrowheads="1"/>
          </p:cNvPicPr>
          <p:nvPr>
            <p:ph idx="1"/>
          </p:nvPr>
        </p:nvPicPr>
        <p:blipFill>
          <a:blip r:embed="rId3" cstate="print"/>
          <a:srcRect/>
          <a:stretch>
            <a:fillRect/>
          </a:stretch>
        </p:blipFill>
        <p:spPr bwMode="auto">
          <a:xfrm>
            <a:off x="0" y="1013646"/>
            <a:ext cx="9144000" cy="55484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3168352" cy="706090"/>
          </a:xfrm>
        </p:spPr>
        <p:txBody>
          <a:bodyPr>
            <a:normAutofit fontScale="90000"/>
          </a:bodyPr>
          <a:lstStyle/>
          <a:p>
            <a:r>
              <a:rPr lang="it-IT" dirty="0" smtClean="0"/>
              <a:t>Incendio:</a:t>
            </a:r>
            <a:endParaRPr lang="it-IT" dirty="0"/>
          </a:p>
        </p:txBody>
      </p:sp>
      <p:sp>
        <p:nvSpPr>
          <p:cNvPr id="3" name="Segnaposto contenuto 2"/>
          <p:cNvSpPr>
            <a:spLocks noGrp="1"/>
          </p:cNvSpPr>
          <p:nvPr>
            <p:ph idx="1"/>
          </p:nvPr>
        </p:nvSpPr>
        <p:spPr>
          <a:xfrm>
            <a:off x="5004048" y="620688"/>
            <a:ext cx="3682752" cy="5505475"/>
          </a:xfrm>
        </p:spPr>
        <p:txBody>
          <a:bodyPr>
            <a:normAutofit lnSpcReduction="10000"/>
          </a:bodyPr>
          <a:lstStyle/>
          <a:p>
            <a:pPr>
              <a:buNone/>
            </a:pPr>
            <a:r>
              <a:rPr lang="it-IT" sz="1700" b="1" dirty="0" smtClean="0"/>
              <a:t>Cosa fare in caso di incendio:</a:t>
            </a:r>
          </a:p>
          <a:p>
            <a:r>
              <a:rPr lang="it-IT" sz="1700" dirty="0" smtClean="0"/>
              <a:t>Avvisare tempestivamente i Vigili del Fuoco </a:t>
            </a:r>
            <a:r>
              <a:rPr lang="it-IT" sz="1700" b="1" dirty="0" smtClean="0">
                <a:solidFill>
                  <a:srgbClr val="FF0000"/>
                </a:solidFill>
              </a:rPr>
              <a:t>115,</a:t>
            </a:r>
          </a:p>
          <a:p>
            <a:r>
              <a:rPr lang="it-IT" sz="1700" dirty="0" smtClean="0"/>
              <a:t>Senza correre rischi ,chiudere il rubinetto del </a:t>
            </a:r>
            <a:r>
              <a:rPr lang="it-IT" sz="1700" dirty="0" smtClean="0"/>
              <a:t>gas, interrompere l'energia elettrica dall'interruttore generale.</a:t>
            </a:r>
            <a:endParaRPr lang="it-IT" sz="1700" dirty="0" smtClean="0"/>
          </a:p>
          <a:p>
            <a:r>
              <a:rPr lang="it-IT" sz="1700" dirty="0" smtClean="0"/>
              <a:t>Intervenire sulle fiamme solo se si è sicuri su cosa fare, uscire dall'edificio e, in caso di fumo, proteggere la bocca e il naso con un panno umido muovendosi il più possibile abbassati  vicino al pavimento.        </a:t>
            </a:r>
          </a:p>
          <a:p>
            <a:r>
              <a:rPr lang="it-IT" sz="1700" dirty="0" smtClean="0"/>
              <a:t> Le esalazioni una volta inalate portano disorientamento e confusione, è bene camminare lungo una parete per orientarsi, se toccando una maniglia e una porta queste risultassero calde, è il segno di un incendio dietro di essa, non aprirla. </a:t>
            </a:r>
          </a:p>
          <a:p>
            <a:endParaRPr lang="it-IT" sz="1700" dirty="0" smtClean="0"/>
          </a:p>
        </p:txBody>
      </p:sp>
      <p:pic>
        <p:nvPicPr>
          <p:cNvPr id="1026" name="Picture 2" descr="C:\Users\ennio\Desktop\images.jpg"/>
          <p:cNvPicPr>
            <a:picLocks noChangeAspect="1" noChangeArrowheads="1"/>
          </p:cNvPicPr>
          <p:nvPr/>
        </p:nvPicPr>
        <p:blipFill>
          <a:blip r:embed="rId3" cstate="print"/>
          <a:srcRect/>
          <a:stretch>
            <a:fillRect/>
          </a:stretch>
        </p:blipFill>
        <p:spPr bwMode="auto">
          <a:xfrm>
            <a:off x="683568" y="3933056"/>
            <a:ext cx="3168352" cy="2520280"/>
          </a:xfrm>
          <a:prstGeom prst="rect">
            <a:avLst/>
          </a:prstGeom>
          <a:noFill/>
        </p:spPr>
      </p:pic>
      <p:pic>
        <p:nvPicPr>
          <p:cNvPr id="1028" name="Picture 4" descr="C:\Users\ennio\Desktop\images (4).jpg"/>
          <p:cNvPicPr>
            <a:picLocks noChangeAspect="1" noChangeArrowheads="1"/>
          </p:cNvPicPr>
          <p:nvPr/>
        </p:nvPicPr>
        <p:blipFill>
          <a:blip r:embed="rId4" cstate="print"/>
          <a:srcRect/>
          <a:stretch>
            <a:fillRect/>
          </a:stretch>
        </p:blipFill>
        <p:spPr bwMode="auto">
          <a:xfrm>
            <a:off x="971600" y="1412776"/>
            <a:ext cx="2409825" cy="18954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3347864" cy="792088"/>
          </a:xfrm>
        </p:spPr>
        <p:txBody>
          <a:bodyPr>
            <a:normAutofit/>
          </a:bodyPr>
          <a:lstStyle/>
          <a:p>
            <a:r>
              <a:rPr lang="it-IT" sz="4000" dirty="0" smtClean="0"/>
              <a:t>Incendio:</a:t>
            </a:r>
            <a:endParaRPr lang="it-IT" sz="4000" dirty="0"/>
          </a:p>
        </p:txBody>
      </p:sp>
      <p:sp>
        <p:nvSpPr>
          <p:cNvPr id="3" name="Segnaposto contenuto 2"/>
          <p:cNvSpPr>
            <a:spLocks noGrp="1"/>
          </p:cNvSpPr>
          <p:nvPr>
            <p:ph idx="1"/>
          </p:nvPr>
        </p:nvSpPr>
        <p:spPr>
          <a:xfrm>
            <a:off x="5220072" y="476672"/>
            <a:ext cx="3466728" cy="5649491"/>
          </a:xfrm>
        </p:spPr>
        <p:txBody>
          <a:bodyPr>
            <a:normAutofit/>
          </a:bodyPr>
          <a:lstStyle/>
          <a:p>
            <a:pPr>
              <a:buNone/>
            </a:pPr>
            <a:endParaRPr lang="it-IT" sz="1600" dirty="0" smtClean="0"/>
          </a:p>
          <a:p>
            <a:endParaRPr lang="it-IT" sz="1800" dirty="0" smtClean="0"/>
          </a:p>
          <a:p>
            <a:r>
              <a:rPr lang="it-IT" sz="1800" dirty="0" smtClean="0"/>
              <a:t>Chiudere </a:t>
            </a:r>
            <a:r>
              <a:rPr lang="it-IT" sz="1800" dirty="0" smtClean="0"/>
              <a:t>le porte al momento dell'evacuazione, avvisare i condomini sollecitando l'evacuazione,evitare di attardarsi per salvare oggetti </a:t>
            </a:r>
            <a:r>
              <a:rPr lang="it-IT" sz="1800" dirty="0" smtClean="0"/>
              <a:t>vari</a:t>
            </a:r>
            <a:r>
              <a:rPr lang="it-IT" sz="1800" dirty="0" smtClean="0"/>
              <a:t> .</a:t>
            </a:r>
            <a:endParaRPr lang="it-IT" sz="1800" dirty="0" smtClean="0"/>
          </a:p>
          <a:p>
            <a:r>
              <a:rPr lang="it-IT" sz="1800" dirty="0" smtClean="0"/>
              <a:t>Evitare di prendere gli ascensori perché potrebbero bloccarsi nel caso dovesse mancare la corrente. </a:t>
            </a:r>
            <a:endParaRPr lang="it-IT" sz="1800" dirty="0" smtClean="0"/>
          </a:p>
          <a:p>
            <a:r>
              <a:rPr lang="it-IT" sz="1800" dirty="0" smtClean="0"/>
              <a:t>L</a:t>
            </a:r>
            <a:r>
              <a:rPr lang="it-IT" sz="1800" dirty="0" smtClean="0"/>
              <a:t>a </a:t>
            </a:r>
            <a:r>
              <a:rPr lang="it-IT" sz="1800" dirty="0" smtClean="0"/>
              <a:t>tromba dell'ascensore, poi, potrebbe comportarsi come un camino, </a:t>
            </a:r>
            <a:r>
              <a:rPr lang="it-IT" sz="1800" dirty="0" smtClean="0"/>
              <a:t>alimentando ulteriormente </a:t>
            </a:r>
            <a:r>
              <a:rPr lang="it-IT" sz="1800" dirty="0" smtClean="0"/>
              <a:t>fiamme</a:t>
            </a:r>
            <a:r>
              <a:rPr lang="it-IT" sz="1800" dirty="0" smtClean="0"/>
              <a:t>.</a:t>
            </a:r>
          </a:p>
          <a:p>
            <a:endParaRPr lang="it-IT" sz="1800" dirty="0" smtClean="0"/>
          </a:p>
          <a:p>
            <a:endParaRPr lang="it-IT" sz="1800" dirty="0" smtClean="0"/>
          </a:p>
        </p:txBody>
      </p:sp>
      <p:pic>
        <p:nvPicPr>
          <p:cNvPr id="1026" name="Picture 2" descr="C:\Users\ennio\Desktop\FOTO TRUFFE_INCIDENTI\ascensore (2).jpg"/>
          <p:cNvPicPr>
            <a:picLocks noChangeAspect="1" noChangeArrowheads="1"/>
          </p:cNvPicPr>
          <p:nvPr/>
        </p:nvPicPr>
        <p:blipFill>
          <a:blip r:embed="rId3" cstate="print"/>
          <a:srcRect/>
          <a:stretch>
            <a:fillRect/>
          </a:stretch>
        </p:blipFill>
        <p:spPr bwMode="auto">
          <a:xfrm>
            <a:off x="142784" y="1196752"/>
            <a:ext cx="4871405" cy="54726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3168352" cy="980728"/>
          </a:xfrm>
        </p:spPr>
        <p:txBody>
          <a:bodyPr>
            <a:normAutofit/>
          </a:bodyPr>
          <a:lstStyle/>
          <a:p>
            <a:r>
              <a:rPr lang="it-IT" sz="4000" dirty="0" smtClean="0"/>
              <a:t>Incendio:</a:t>
            </a:r>
            <a:endParaRPr lang="it-IT" sz="4000" dirty="0"/>
          </a:p>
        </p:txBody>
      </p:sp>
      <p:sp>
        <p:nvSpPr>
          <p:cNvPr id="3" name="Segnaposto contenuto 2"/>
          <p:cNvSpPr>
            <a:spLocks noGrp="1"/>
          </p:cNvSpPr>
          <p:nvPr>
            <p:ph idx="1"/>
          </p:nvPr>
        </p:nvSpPr>
        <p:spPr>
          <a:xfrm>
            <a:off x="5724128" y="1052736"/>
            <a:ext cx="3024336" cy="5073427"/>
          </a:xfrm>
        </p:spPr>
        <p:txBody>
          <a:bodyPr>
            <a:normAutofit/>
          </a:bodyPr>
          <a:lstStyle/>
          <a:p>
            <a:r>
              <a:rPr lang="it-IT" sz="1800" dirty="0" smtClean="0"/>
              <a:t> Se non si riesce ad uscire dalla casa o dall'edificio, cercare una stanza con finestra, chiudere la porta, aprire la finestra e chiedere </a:t>
            </a:r>
            <a:r>
              <a:rPr lang="it-IT" sz="1800" dirty="0" smtClean="0"/>
              <a:t>aiuto.</a:t>
            </a:r>
            <a:endParaRPr lang="it-IT" sz="1800" dirty="0" smtClean="0"/>
          </a:p>
        </p:txBody>
      </p:sp>
      <p:pic>
        <p:nvPicPr>
          <p:cNvPr id="4098" name="Picture 2" descr="C:\Users\ennio\Desktop\perico12.jpg"/>
          <p:cNvPicPr>
            <a:picLocks noChangeAspect="1" noChangeArrowheads="1"/>
          </p:cNvPicPr>
          <p:nvPr/>
        </p:nvPicPr>
        <p:blipFill>
          <a:blip r:embed="rId3" cstate="print"/>
          <a:srcRect/>
          <a:stretch>
            <a:fillRect/>
          </a:stretch>
        </p:blipFill>
        <p:spPr bwMode="auto">
          <a:xfrm>
            <a:off x="1259632" y="1769123"/>
            <a:ext cx="3584198" cy="36761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7380312" cy="836712"/>
          </a:xfrm>
        </p:spPr>
        <p:txBody>
          <a:bodyPr>
            <a:noAutofit/>
          </a:bodyPr>
          <a:lstStyle/>
          <a:p>
            <a:r>
              <a:rPr lang="it-IT" sz="3600" dirty="0" smtClean="0"/>
              <a:t> </a:t>
            </a:r>
            <a:r>
              <a:rPr lang="it-IT" sz="4000" dirty="0" smtClean="0"/>
              <a:t>Sospensione dell’energia </a:t>
            </a:r>
            <a:r>
              <a:rPr lang="it-IT" sz="4000" dirty="0" smtClean="0"/>
              <a:t>elettrica:</a:t>
            </a:r>
            <a:endParaRPr lang="it-IT" sz="4000" dirty="0"/>
          </a:p>
        </p:txBody>
      </p:sp>
      <p:sp>
        <p:nvSpPr>
          <p:cNvPr id="3" name="Segnaposto contenuto 2"/>
          <p:cNvSpPr>
            <a:spLocks noGrp="1"/>
          </p:cNvSpPr>
          <p:nvPr>
            <p:ph idx="1"/>
          </p:nvPr>
        </p:nvSpPr>
        <p:spPr>
          <a:xfrm>
            <a:off x="5868144" y="1124744"/>
            <a:ext cx="3024336" cy="4608512"/>
          </a:xfrm>
        </p:spPr>
        <p:txBody>
          <a:bodyPr>
            <a:normAutofit/>
          </a:bodyPr>
          <a:lstStyle/>
          <a:p>
            <a:pPr>
              <a:buNone/>
            </a:pPr>
            <a:r>
              <a:rPr lang="it-IT" sz="2000" b="1" i="1" dirty="0" smtClean="0"/>
              <a:t>     Quando manca l’energia elettrica per un black-out o un guasto qualsiasi molte famiglie vengono colte di sorpresa e soffrono disagi anche pesanti. Per evitarli o ridurli, diamo di seguito alcuni semplici consigli.</a:t>
            </a:r>
            <a:endParaRPr lang="it-IT" sz="2000" b="1" i="1" dirty="0"/>
          </a:p>
        </p:txBody>
      </p:sp>
      <p:pic>
        <p:nvPicPr>
          <p:cNvPr id="2054" name="Picture 6" descr="C:\Users\ennio\Desktop\blackout.jpg"/>
          <p:cNvPicPr>
            <a:picLocks noChangeAspect="1" noChangeArrowheads="1"/>
          </p:cNvPicPr>
          <p:nvPr/>
        </p:nvPicPr>
        <p:blipFill>
          <a:blip r:embed="rId3" cstate="print"/>
          <a:srcRect/>
          <a:stretch>
            <a:fillRect/>
          </a:stretch>
        </p:blipFill>
        <p:spPr bwMode="auto">
          <a:xfrm>
            <a:off x="0" y="1844824"/>
            <a:ext cx="6084168" cy="50131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04248" cy="764704"/>
          </a:xfrm>
        </p:spPr>
        <p:txBody>
          <a:bodyPr>
            <a:normAutofit/>
          </a:bodyPr>
          <a:lstStyle/>
          <a:p>
            <a:r>
              <a:rPr lang="it-IT" sz="4000" dirty="0" smtClean="0"/>
              <a:t>Sospensione energia </a:t>
            </a:r>
            <a:r>
              <a:rPr lang="it-IT" sz="4000" dirty="0" smtClean="0"/>
              <a:t>elettrica:</a:t>
            </a:r>
            <a:endParaRPr lang="it-IT" sz="4000" dirty="0"/>
          </a:p>
        </p:txBody>
      </p:sp>
      <p:sp>
        <p:nvSpPr>
          <p:cNvPr id="3" name="Segnaposto contenuto 2"/>
          <p:cNvSpPr>
            <a:spLocks noGrp="1"/>
          </p:cNvSpPr>
          <p:nvPr>
            <p:ph idx="1"/>
          </p:nvPr>
        </p:nvSpPr>
        <p:spPr>
          <a:xfrm>
            <a:off x="4427984" y="836712"/>
            <a:ext cx="4320480" cy="6021288"/>
          </a:xfrm>
        </p:spPr>
        <p:txBody>
          <a:bodyPr>
            <a:noAutofit/>
          </a:bodyPr>
          <a:lstStyle/>
          <a:p>
            <a:pPr>
              <a:buNone/>
            </a:pPr>
            <a:r>
              <a:rPr lang="it-IT" sz="1800" b="1" dirty="0" smtClean="0"/>
              <a:t>Illuminazione.</a:t>
            </a:r>
            <a:r>
              <a:rPr lang="it-IT" sz="1800" dirty="0" smtClean="0"/>
              <a:t> La mancanza di luce è la causa di maggior disagio nell’abitazione. Più che  di torce elettriche,da tenere comunque sempre  a portata di mano evitando di cercare al buio ,  per poter continuare a svolgere le normali faccende domestiche, è meglio disporre di lampade autoalimentate che entrano in funzione in caso di mancanza di energia elettrica. Sono facilmente reperibili presso tutti i negozi di materiale elettrico ,con costi variabili e non altissimi  (20 a 60 euro)  e  assicurano una illuminazione normale per un certo periodo,in piena efficienza  le migliori marche anche  oltre le due ore.</a:t>
            </a:r>
          </a:p>
        </p:txBody>
      </p:sp>
      <p:pic>
        <p:nvPicPr>
          <p:cNvPr id="2052" name="Picture 4" descr="C:\Users\ennio\Desktop\immagine.jpg"/>
          <p:cNvPicPr>
            <a:picLocks noChangeAspect="1" noChangeArrowheads="1"/>
          </p:cNvPicPr>
          <p:nvPr/>
        </p:nvPicPr>
        <p:blipFill>
          <a:blip r:embed="rId3" cstate="print"/>
          <a:srcRect/>
          <a:stretch>
            <a:fillRect/>
          </a:stretch>
        </p:blipFill>
        <p:spPr bwMode="auto">
          <a:xfrm>
            <a:off x="827584" y="3717032"/>
            <a:ext cx="2876550" cy="2901950"/>
          </a:xfrm>
          <a:prstGeom prst="rect">
            <a:avLst/>
          </a:prstGeom>
          <a:noFill/>
        </p:spPr>
      </p:pic>
      <p:pic>
        <p:nvPicPr>
          <p:cNvPr id="1026" name="Picture 2" descr="C:\Users\ennio\Desktop\FOTO TRUFFE_INCIDENTI\images (19).jpg"/>
          <p:cNvPicPr>
            <a:picLocks noChangeAspect="1" noChangeArrowheads="1"/>
          </p:cNvPicPr>
          <p:nvPr/>
        </p:nvPicPr>
        <p:blipFill>
          <a:blip r:embed="rId4" cstate="print"/>
          <a:srcRect/>
          <a:stretch>
            <a:fillRect/>
          </a:stretch>
        </p:blipFill>
        <p:spPr bwMode="auto">
          <a:xfrm>
            <a:off x="467544" y="1124744"/>
            <a:ext cx="3753544" cy="25023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516216" cy="908720"/>
          </a:xfrm>
        </p:spPr>
        <p:txBody>
          <a:bodyPr>
            <a:normAutofit fontScale="90000"/>
          </a:bodyPr>
          <a:lstStyle/>
          <a:p>
            <a:r>
              <a:rPr lang="it-IT" dirty="0" smtClean="0"/>
              <a:t>Sospensione energia </a:t>
            </a:r>
            <a:r>
              <a:rPr lang="it-IT" dirty="0" smtClean="0"/>
              <a:t>elettrica:</a:t>
            </a:r>
            <a:endParaRPr lang="it-IT" dirty="0"/>
          </a:p>
        </p:txBody>
      </p:sp>
      <p:sp>
        <p:nvSpPr>
          <p:cNvPr id="3" name="Segnaposto contenuto 2"/>
          <p:cNvSpPr>
            <a:spLocks noGrp="1"/>
          </p:cNvSpPr>
          <p:nvPr>
            <p:ph idx="1"/>
          </p:nvPr>
        </p:nvSpPr>
        <p:spPr>
          <a:xfrm>
            <a:off x="4644008" y="1700808"/>
            <a:ext cx="4042792" cy="4425355"/>
          </a:xfrm>
        </p:spPr>
        <p:txBody>
          <a:bodyPr>
            <a:normAutofit/>
          </a:bodyPr>
          <a:lstStyle/>
          <a:p>
            <a:r>
              <a:rPr lang="it-IT" sz="1800" b="1" dirty="0" smtClean="0"/>
              <a:t>Telefoni fissi. </a:t>
            </a:r>
            <a:r>
              <a:rPr lang="it-IT" sz="1800" dirty="0" smtClean="0"/>
              <a:t>Il sistema telefonico in generale sopravvive al black-out in quanto dotato di una propria alimentazione autonoma, tuttavia potrebbe essere impossibile telefonare nel caso di apparecchi che richiedono una propria alimentazione (esempio tipico il cordless )in questi casi conviene disporre di un telefono che non richiede alimentazione della rete elettrica.</a:t>
            </a:r>
          </a:p>
          <a:p>
            <a:endParaRPr lang="it-IT" sz="1800" dirty="0"/>
          </a:p>
        </p:txBody>
      </p:sp>
      <p:pic>
        <p:nvPicPr>
          <p:cNvPr id="4099" name="Picture 3" descr="C:\Users\ennio\Desktop\telefono_fisso.jpg"/>
          <p:cNvPicPr>
            <a:picLocks noChangeAspect="1" noChangeArrowheads="1"/>
          </p:cNvPicPr>
          <p:nvPr/>
        </p:nvPicPr>
        <p:blipFill>
          <a:blip r:embed="rId3" cstate="print"/>
          <a:srcRect/>
          <a:stretch>
            <a:fillRect/>
          </a:stretch>
        </p:blipFill>
        <p:spPr bwMode="auto">
          <a:xfrm>
            <a:off x="12884" y="1844824"/>
            <a:ext cx="4738627" cy="35283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732240" cy="836712"/>
          </a:xfrm>
        </p:spPr>
        <p:txBody>
          <a:bodyPr>
            <a:normAutofit/>
          </a:bodyPr>
          <a:lstStyle/>
          <a:p>
            <a:r>
              <a:rPr lang="it-IT" sz="4000" dirty="0" smtClean="0"/>
              <a:t>Sospensione energia </a:t>
            </a:r>
            <a:r>
              <a:rPr lang="it-IT" sz="4000" dirty="0" smtClean="0"/>
              <a:t>elettrica:</a:t>
            </a:r>
            <a:endParaRPr lang="it-IT" sz="4000" dirty="0"/>
          </a:p>
        </p:txBody>
      </p:sp>
      <p:sp>
        <p:nvSpPr>
          <p:cNvPr id="3" name="Segnaposto contenuto 2"/>
          <p:cNvSpPr>
            <a:spLocks noGrp="1"/>
          </p:cNvSpPr>
          <p:nvPr>
            <p:ph idx="1"/>
          </p:nvPr>
        </p:nvSpPr>
        <p:spPr>
          <a:xfrm>
            <a:off x="5580112" y="1052736"/>
            <a:ext cx="3563888" cy="5472608"/>
          </a:xfrm>
        </p:spPr>
        <p:txBody>
          <a:bodyPr>
            <a:normAutofit/>
          </a:bodyPr>
          <a:lstStyle/>
          <a:p>
            <a:pPr>
              <a:buNone/>
            </a:pPr>
            <a:r>
              <a:rPr lang="it-IT" sz="1800" b="1" dirty="0" smtClean="0"/>
              <a:t>Frigorifero. </a:t>
            </a:r>
            <a:r>
              <a:rPr lang="it-IT" sz="1800" dirty="0" smtClean="0"/>
              <a:t>Evitare le aperture se non strettamente necessarie, aprire lo scomparto dei surgelati </a:t>
            </a:r>
            <a:r>
              <a:rPr lang="it-IT" sz="1800" dirty="0" smtClean="0"/>
              <a:t>solo </a:t>
            </a:r>
            <a:r>
              <a:rPr lang="it-IT" sz="1800" dirty="0" smtClean="0"/>
              <a:t>per prelevarli ai fini del consumo immediato. L’autonomia di conservazione dei surgelati può essere </a:t>
            </a:r>
            <a:r>
              <a:rPr lang="it-IT" sz="1800" dirty="0" smtClean="0"/>
              <a:t>aumentata</a:t>
            </a:r>
            <a:r>
              <a:rPr lang="it-IT" sz="1800" dirty="0" smtClean="0"/>
              <a:t> </a:t>
            </a:r>
            <a:r>
              <a:rPr lang="it-IT" sz="1800" dirty="0" smtClean="0"/>
              <a:t>ponendo preventivamente (in situazione normale) nello scomparto accumulatori di freddo del tipo utilizzato nelle borse termiche per </a:t>
            </a:r>
            <a:r>
              <a:rPr lang="it-IT" sz="1800" dirty="0" smtClean="0"/>
              <a:t>pic-nic.</a:t>
            </a:r>
            <a:endParaRPr lang="it-IT" sz="1800" dirty="0" smtClean="0"/>
          </a:p>
          <a:p>
            <a:pPr>
              <a:buNone/>
            </a:pPr>
            <a:endParaRPr lang="it-IT" sz="1800" dirty="0" smtClean="0"/>
          </a:p>
          <a:p>
            <a:endParaRPr lang="it-IT" sz="1800" dirty="0"/>
          </a:p>
        </p:txBody>
      </p:sp>
      <p:pic>
        <p:nvPicPr>
          <p:cNvPr id="2050" name="Picture 2" descr="C:\Users\ennio\Desktop\FOTO TRUFFE_INCIDENTI\images.jpg"/>
          <p:cNvPicPr>
            <a:picLocks noChangeAspect="1" noChangeArrowheads="1"/>
          </p:cNvPicPr>
          <p:nvPr/>
        </p:nvPicPr>
        <p:blipFill>
          <a:blip r:embed="rId3" cstate="print"/>
          <a:srcRect/>
          <a:stretch>
            <a:fillRect/>
          </a:stretch>
        </p:blipFill>
        <p:spPr bwMode="auto">
          <a:xfrm>
            <a:off x="539552" y="1284970"/>
            <a:ext cx="4942458" cy="466431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876256" cy="980728"/>
          </a:xfrm>
        </p:spPr>
        <p:txBody>
          <a:bodyPr>
            <a:normAutofit/>
          </a:bodyPr>
          <a:lstStyle/>
          <a:p>
            <a:r>
              <a:rPr lang="it-IT" sz="4000" dirty="0" smtClean="0"/>
              <a:t>Sospensione energia </a:t>
            </a:r>
            <a:r>
              <a:rPr lang="it-IT" sz="4000" dirty="0" smtClean="0"/>
              <a:t>elettrica:</a:t>
            </a:r>
            <a:endParaRPr lang="it-IT" sz="4000" dirty="0"/>
          </a:p>
        </p:txBody>
      </p:sp>
      <p:sp>
        <p:nvSpPr>
          <p:cNvPr id="3" name="Segnaposto contenuto 2"/>
          <p:cNvSpPr>
            <a:spLocks noGrp="1"/>
          </p:cNvSpPr>
          <p:nvPr>
            <p:ph idx="1"/>
          </p:nvPr>
        </p:nvSpPr>
        <p:spPr>
          <a:xfrm>
            <a:off x="5436096" y="1412776"/>
            <a:ext cx="3250704" cy="4713387"/>
          </a:xfrm>
        </p:spPr>
        <p:txBody>
          <a:bodyPr>
            <a:normAutofit/>
          </a:bodyPr>
          <a:lstStyle/>
          <a:p>
            <a:pPr>
              <a:buNone/>
            </a:pPr>
            <a:r>
              <a:rPr lang="it-IT" sz="1800" b="1" dirty="0" smtClean="0"/>
              <a:t>Altri elettrodomestici. </a:t>
            </a:r>
            <a:r>
              <a:rPr lang="it-IT" sz="1800" dirty="0" smtClean="0"/>
              <a:t>Durante il black-out spegnere tutti gli elettrodomestici che erano accesi al momento dell’interruzione dell’alimentazione (lavatrici, lavastoviglie, condizionatori, ecc.) ad eccezione ovviamente del frigorifero, in quanto potrebbero sorgere problemi se al ritorno dell’alimentazione non si è in casa.</a:t>
            </a:r>
          </a:p>
          <a:p>
            <a:endParaRPr lang="it-IT" sz="1800" dirty="0"/>
          </a:p>
        </p:txBody>
      </p:sp>
      <p:pic>
        <p:nvPicPr>
          <p:cNvPr id="5124" name="Picture 4" descr="C:\Users\ennio\Desktop\kaden1.gif"/>
          <p:cNvPicPr>
            <a:picLocks noChangeAspect="1" noChangeArrowheads="1"/>
          </p:cNvPicPr>
          <p:nvPr/>
        </p:nvPicPr>
        <p:blipFill>
          <a:blip r:embed="rId3" cstate="print"/>
          <a:srcRect/>
          <a:stretch>
            <a:fillRect/>
          </a:stretch>
        </p:blipFill>
        <p:spPr bwMode="auto">
          <a:xfrm>
            <a:off x="1" y="2276872"/>
            <a:ext cx="5724128" cy="38164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793183"/>
            <a:ext cx="7920880" cy="45719"/>
          </a:xfrm>
        </p:spPr>
        <p:txBody>
          <a:bodyPr>
            <a:normAutofit fontScale="90000"/>
          </a:bodyPr>
          <a:lstStyle/>
          <a:p>
            <a:endParaRPr lang="it-IT" dirty="0"/>
          </a:p>
        </p:txBody>
      </p:sp>
      <p:sp>
        <p:nvSpPr>
          <p:cNvPr id="3" name="Segnaposto contenuto 2"/>
          <p:cNvSpPr>
            <a:spLocks noGrp="1"/>
          </p:cNvSpPr>
          <p:nvPr>
            <p:ph idx="1"/>
          </p:nvPr>
        </p:nvSpPr>
        <p:spPr>
          <a:xfrm>
            <a:off x="323528" y="548680"/>
            <a:ext cx="8352928" cy="5832648"/>
          </a:xfrm>
        </p:spPr>
        <p:txBody>
          <a:bodyPr>
            <a:normAutofit lnSpcReduction="10000"/>
          </a:bodyPr>
          <a:lstStyle/>
          <a:p>
            <a:pPr algn="just">
              <a:buNone/>
            </a:pPr>
            <a:r>
              <a:rPr lang="it-IT" b="1" i="1" dirty="0" smtClean="0">
                <a:cs typeface="Times New Roman" pitchFamily="18" charset="0"/>
              </a:rPr>
              <a:t>Chiudiamo dicendo che l’informazione </a:t>
            </a:r>
            <a:r>
              <a:rPr lang="it-IT" b="1" i="1" dirty="0" smtClean="0">
                <a:cs typeface="Times New Roman" pitchFamily="18" charset="0"/>
              </a:rPr>
              <a:t>da sola non è però </a:t>
            </a:r>
            <a:r>
              <a:rPr lang="it-IT" b="1" i="1" dirty="0" smtClean="0">
                <a:cs typeface="Times New Roman" pitchFamily="18" charset="0"/>
              </a:rPr>
              <a:t>sufficiente:</a:t>
            </a:r>
          </a:p>
          <a:p>
            <a:pPr algn="just">
              <a:buNone/>
            </a:pPr>
            <a:endParaRPr lang="it-IT" b="1" i="1" dirty="0" smtClean="0">
              <a:cs typeface="Times New Roman" pitchFamily="18" charset="0"/>
            </a:endParaRPr>
          </a:p>
          <a:p>
            <a:pPr algn="just">
              <a:buNone/>
            </a:pPr>
            <a:r>
              <a:rPr lang="it-IT" b="1" i="1" dirty="0" smtClean="0">
                <a:cs typeface="Times New Roman" pitchFamily="18" charset="0"/>
              </a:rPr>
              <a:t>	</a:t>
            </a:r>
            <a:r>
              <a:rPr lang="it-IT" b="1" i="1" dirty="0" smtClean="0">
                <a:cs typeface="Times New Roman" pitchFamily="18" charset="0"/>
              </a:rPr>
              <a:t>E’ necessario che ognuno di noi ,si abitui </a:t>
            </a:r>
            <a:r>
              <a:rPr lang="it-IT" b="1" i="1" dirty="0" smtClean="0">
                <a:cs typeface="Times New Roman" pitchFamily="18" charset="0"/>
              </a:rPr>
              <a:t>a scelte e comportamenti che favoriscano un rapporto positivo e sicuro con la casa e con </a:t>
            </a:r>
            <a:r>
              <a:rPr lang="it-IT" b="1" i="1" dirty="0" smtClean="0">
                <a:cs typeface="Times New Roman" pitchFamily="18" charset="0"/>
              </a:rPr>
              <a:t>tutto ciò che all’interno della stessa ci circonda,impianti,elettrodomestici,arredi,ecc..facendoci trovare pronti, quando per qualsiasi motivazione dovessero verificarsi casi come quelli descritti ,riducendo al massimo disagi e danni a cose e persone.</a:t>
            </a:r>
            <a:endParaRPr lang="it-IT"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275856" cy="764704"/>
          </a:xfrm>
        </p:spPr>
        <p:txBody>
          <a:bodyPr>
            <a:normAutofit fontScale="90000"/>
          </a:bodyPr>
          <a:lstStyle/>
          <a:p>
            <a:r>
              <a:rPr lang="it-IT" dirty="0" smtClean="0"/>
              <a:t>  </a:t>
            </a:r>
            <a:r>
              <a:rPr lang="it-IT" dirty="0" smtClean="0"/>
              <a:t>Allagamento:</a:t>
            </a:r>
            <a:endParaRPr lang="it-IT" dirty="0"/>
          </a:p>
        </p:txBody>
      </p:sp>
      <p:sp>
        <p:nvSpPr>
          <p:cNvPr id="3" name="Segnaposto contenuto 2"/>
          <p:cNvSpPr>
            <a:spLocks noGrp="1"/>
          </p:cNvSpPr>
          <p:nvPr>
            <p:ph idx="1"/>
          </p:nvPr>
        </p:nvSpPr>
        <p:spPr>
          <a:xfrm>
            <a:off x="5724128" y="692696"/>
            <a:ext cx="3096344" cy="4032448"/>
          </a:xfrm>
        </p:spPr>
        <p:txBody>
          <a:bodyPr>
            <a:noAutofit/>
          </a:bodyPr>
          <a:lstStyle/>
          <a:p>
            <a:pPr>
              <a:buNone/>
            </a:pPr>
            <a:r>
              <a:rPr lang="it-IT" sz="2000" dirty="0" smtClean="0"/>
              <a:t>    </a:t>
            </a:r>
            <a:r>
              <a:rPr lang="it-IT" sz="2000" b="1" i="1" dirty="0" smtClean="0"/>
              <a:t>Quando in casa si verifica un allagamento, la causa può essere una banale distrazione, un rubinetto dei sanitari dimenticato aperto, il tubo di scarico della lavatrice scivolato per terra - oppure una tubazione </a:t>
            </a:r>
            <a:r>
              <a:rPr lang="it-IT" sz="2000" b="1" i="1" dirty="0" smtClean="0"/>
              <a:t>rotta </a:t>
            </a:r>
            <a:r>
              <a:rPr lang="it-IT" sz="2000" b="1" i="1" dirty="0" smtClean="0"/>
              <a:t>di solito in inverno a causa del gelo.</a:t>
            </a:r>
            <a:endParaRPr lang="it-IT" sz="1600" i="1" dirty="0"/>
          </a:p>
        </p:txBody>
      </p:sp>
      <p:pic>
        <p:nvPicPr>
          <p:cNvPr id="6147" name="Picture 3" descr="C:\Users\ennio\Desktop\download.jpg"/>
          <p:cNvPicPr>
            <a:picLocks noChangeAspect="1" noChangeArrowheads="1"/>
          </p:cNvPicPr>
          <p:nvPr/>
        </p:nvPicPr>
        <p:blipFill>
          <a:blip r:embed="rId3" cstate="print"/>
          <a:srcRect/>
          <a:stretch>
            <a:fillRect/>
          </a:stretch>
        </p:blipFill>
        <p:spPr bwMode="auto">
          <a:xfrm>
            <a:off x="238918" y="1052736"/>
            <a:ext cx="5718551" cy="57261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347864" cy="980728"/>
          </a:xfrm>
        </p:spPr>
        <p:txBody>
          <a:bodyPr>
            <a:normAutofit/>
          </a:bodyPr>
          <a:lstStyle/>
          <a:p>
            <a:r>
              <a:rPr lang="it-IT" sz="4000" dirty="0" smtClean="0"/>
              <a:t>Allagamento:</a:t>
            </a:r>
            <a:endParaRPr lang="it-IT" sz="4000" dirty="0"/>
          </a:p>
        </p:txBody>
      </p:sp>
      <p:sp>
        <p:nvSpPr>
          <p:cNvPr id="3" name="Segnaposto contenuto 2"/>
          <p:cNvSpPr>
            <a:spLocks noGrp="1"/>
          </p:cNvSpPr>
          <p:nvPr>
            <p:ph idx="1"/>
          </p:nvPr>
        </p:nvSpPr>
        <p:spPr>
          <a:xfrm>
            <a:off x="5292080" y="0"/>
            <a:ext cx="3851920" cy="6669360"/>
          </a:xfrm>
        </p:spPr>
        <p:txBody>
          <a:bodyPr>
            <a:noAutofit/>
          </a:bodyPr>
          <a:lstStyle/>
          <a:p>
            <a:pPr>
              <a:buNone/>
            </a:pPr>
            <a:endParaRPr lang="it-IT" sz="1800" dirty="0" smtClean="0"/>
          </a:p>
          <a:p>
            <a:pPr>
              <a:buNone/>
            </a:pPr>
            <a:r>
              <a:rPr lang="it-IT" sz="1800" dirty="0" smtClean="0"/>
              <a:t> </a:t>
            </a:r>
            <a:r>
              <a:rPr lang="it-IT" sz="1800" dirty="0"/>
              <a:t>Cosa fare se l'acqua allaga il </a:t>
            </a:r>
            <a:r>
              <a:rPr lang="it-IT" sz="1800" dirty="0" smtClean="0"/>
              <a:t>pavimento: </a:t>
            </a:r>
          </a:p>
          <a:p>
            <a:r>
              <a:rPr lang="it-IT" sz="1800" dirty="0" smtClean="0"/>
              <a:t>Se un tubo perde, in attesa dell'arrivo di un idraulico che proceda alla sostituzione del tubo rotto, un intervento di emergenza per limitare la perdita d'acqua può evitare che si producano danni consistenti nell'abitazione.</a:t>
            </a:r>
          </a:p>
          <a:p>
            <a:r>
              <a:rPr lang="it-IT" sz="1800" dirty="0" smtClean="0"/>
              <a:t> </a:t>
            </a:r>
            <a:r>
              <a:rPr lang="it-IT" sz="1800" dirty="0"/>
              <a:t>Chiudete subito il rubinetto generale di intercettazione dell'impianto </a:t>
            </a:r>
            <a:r>
              <a:rPr lang="it-IT" sz="1800" dirty="0" smtClean="0"/>
              <a:t>idraulico.</a:t>
            </a:r>
          </a:p>
          <a:p>
            <a:pPr>
              <a:buNone/>
            </a:pPr>
            <a:r>
              <a:rPr lang="it-IT" sz="1800" dirty="0" smtClean="0"/>
              <a:t> Negli appartamenti di un palazzo, di solito è situato in cucina, nella stanza da bagno o nell'ingresso. </a:t>
            </a:r>
          </a:p>
          <a:p>
            <a:r>
              <a:rPr lang="it-IT" sz="1800" dirty="0" smtClean="0"/>
              <a:t>Nelle case </a:t>
            </a:r>
            <a:r>
              <a:rPr lang="it-IT" sz="1800" dirty="0"/>
              <a:t>unifamiliari, il rubinetto generale è collocato nello scantinato o </a:t>
            </a:r>
            <a:r>
              <a:rPr lang="it-IT" sz="1800" dirty="0" smtClean="0"/>
              <a:t>all'aperto in un </a:t>
            </a:r>
            <a:r>
              <a:rPr lang="it-IT" sz="1800" dirty="0"/>
              <a:t>pozzetto chiuso da una griglia asportabile</a:t>
            </a:r>
            <a:r>
              <a:rPr lang="it-IT" sz="1800" dirty="0" smtClean="0"/>
              <a:t>.</a:t>
            </a:r>
          </a:p>
        </p:txBody>
      </p:sp>
      <p:pic>
        <p:nvPicPr>
          <p:cNvPr id="4" name="Picture 2" descr="C:\Users\ennio\Desktop\-878355_w1020h450c1cx511cy250.jpg"/>
          <p:cNvPicPr>
            <a:picLocks noChangeAspect="1" noChangeArrowheads="1"/>
          </p:cNvPicPr>
          <p:nvPr/>
        </p:nvPicPr>
        <p:blipFill>
          <a:blip r:embed="rId3" cstate="print"/>
          <a:srcRect/>
          <a:stretch>
            <a:fillRect/>
          </a:stretch>
        </p:blipFill>
        <p:spPr bwMode="auto">
          <a:xfrm>
            <a:off x="251520" y="1844824"/>
            <a:ext cx="4985069" cy="38164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635896" cy="980728"/>
          </a:xfrm>
        </p:spPr>
        <p:txBody>
          <a:bodyPr>
            <a:normAutofit/>
          </a:bodyPr>
          <a:lstStyle/>
          <a:p>
            <a:r>
              <a:rPr lang="it-IT" sz="4000" dirty="0" smtClean="0"/>
              <a:t>Allagamento:</a:t>
            </a:r>
            <a:endParaRPr lang="it-IT" sz="4000" dirty="0"/>
          </a:p>
        </p:txBody>
      </p:sp>
      <p:sp>
        <p:nvSpPr>
          <p:cNvPr id="3" name="Segnaposto contenuto 2"/>
          <p:cNvSpPr>
            <a:spLocks noGrp="1"/>
          </p:cNvSpPr>
          <p:nvPr>
            <p:ph idx="1"/>
          </p:nvPr>
        </p:nvSpPr>
        <p:spPr>
          <a:xfrm>
            <a:off x="5076056" y="0"/>
            <a:ext cx="4067944" cy="6597352"/>
          </a:xfrm>
        </p:spPr>
        <p:txBody>
          <a:bodyPr>
            <a:noAutofit/>
          </a:bodyPr>
          <a:lstStyle/>
          <a:p>
            <a:pPr>
              <a:buNone/>
            </a:pPr>
            <a:r>
              <a:rPr lang="it-IT" sz="1800" dirty="0" smtClean="0"/>
              <a:t> </a:t>
            </a:r>
            <a:r>
              <a:rPr lang="it-IT" sz="1800" dirty="0" smtClean="0"/>
              <a:t>Se l'acqua scorre vicino a prese dell'impianto elettrico, disattivare l'impianto </a:t>
            </a:r>
            <a:r>
              <a:rPr lang="it-IT" sz="1800" dirty="0" smtClean="0"/>
              <a:t>stesso </a:t>
            </a:r>
            <a:r>
              <a:rPr lang="it-IT" sz="1800" dirty="0" smtClean="0"/>
              <a:t>facendo scattare in posizione "aperto" l'interruttore generale.</a:t>
            </a:r>
          </a:p>
          <a:p>
            <a:r>
              <a:rPr lang="it-IT" sz="1800" dirty="0" smtClean="0"/>
              <a:t>Chiamate urgentemente un idraulico se non siete in grado di individuare da soli la fonte della perdita dell'acqua. </a:t>
            </a:r>
          </a:p>
          <a:p>
            <a:r>
              <a:rPr lang="it-IT" sz="1800" dirty="0" smtClean="0"/>
              <a:t>Se l'allagamento assume proporzioni preoccupanti, chiamate i vigili del fuoco.</a:t>
            </a:r>
          </a:p>
          <a:p>
            <a:r>
              <a:rPr lang="it-IT" sz="1800" dirty="0" smtClean="0"/>
              <a:t> Non rimettete in funzione l'impianto elettrico prima che tutto sia di nuovo asciutto. </a:t>
            </a:r>
          </a:p>
          <a:p>
            <a:r>
              <a:rPr lang="it-IT" sz="1800" dirty="0" smtClean="0"/>
              <a:t>Cosa fare se un tubo perde: </a:t>
            </a:r>
          </a:p>
          <a:p>
            <a:r>
              <a:rPr lang="it-IT" sz="1800" dirty="0" smtClean="0"/>
              <a:t>Fasciate la zona del tubo fallata con del nastro isolante di plastica o con stracci tenuti da uno spago.</a:t>
            </a:r>
          </a:p>
          <a:p>
            <a:r>
              <a:rPr lang="it-IT" sz="1800" dirty="0" smtClean="0"/>
              <a:t> Mettete un catino sotto la perdita per raccogliere il gocciolamento d'acqua residuo. </a:t>
            </a:r>
          </a:p>
          <a:p>
            <a:r>
              <a:rPr lang="it-IT" sz="1800" dirty="0" smtClean="0"/>
              <a:t>Chiamate con urgenza un idraulico.</a:t>
            </a:r>
            <a:endParaRPr lang="it-IT" sz="1800" dirty="0"/>
          </a:p>
        </p:txBody>
      </p:sp>
      <p:pic>
        <p:nvPicPr>
          <p:cNvPr id="2050" name="Picture 2" descr="C:\Users\ennio\Desktop\FOTO TRUFFE_INCIDENTI\02_allagamento.jpg"/>
          <p:cNvPicPr>
            <a:picLocks noChangeAspect="1" noChangeArrowheads="1"/>
          </p:cNvPicPr>
          <p:nvPr/>
        </p:nvPicPr>
        <p:blipFill>
          <a:blip r:embed="rId3" cstate="print"/>
          <a:srcRect/>
          <a:stretch>
            <a:fillRect/>
          </a:stretch>
        </p:blipFill>
        <p:spPr bwMode="auto">
          <a:xfrm>
            <a:off x="323529" y="1484783"/>
            <a:ext cx="4795464" cy="423153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491880" cy="980728"/>
          </a:xfrm>
        </p:spPr>
        <p:txBody>
          <a:bodyPr>
            <a:normAutofit/>
          </a:bodyPr>
          <a:lstStyle/>
          <a:p>
            <a:r>
              <a:rPr lang="it-IT" sz="4000" dirty="0" smtClean="0"/>
              <a:t>Fuga </a:t>
            </a:r>
            <a:r>
              <a:rPr lang="it-IT" sz="4000" dirty="0" smtClean="0"/>
              <a:t>gas:</a:t>
            </a:r>
            <a:endParaRPr lang="it-IT" sz="4000" dirty="0"/>
          </a:p>
        </p:txBody>
      </p:sp>
      <p:sp>
        <p:nvSpPr>
          <p:cNvPr id="3" name="Segnaposto contenuto 2"/>
          <p:cNvSpPr>
            <a:spLocks noGrp="1"/>
          </p:cNvSpPr>
          <p:nvPr>
            <p:ph idx="1"/>
          </p:nvPr>
        </p:nvSpPr>
        <p:spPr>
          <a:xfrm>
            <a:off x="5220072" y="836712"/>
            <a:ext cx="3923928" cy="4968553"/>
          </a:xfrm>
        </p:spPr>
        <p:txBody>
          <a:bodyPr>
            <a:normAutofit/>
          </a:bodyPr>
          <a:lstStyle/>
          <a:p>
            <a:pPr>
              <a:buNone/>
            </a:pPr>
            <a:r>
              <a:rPr lang="it-IT" sz="2000" b="1" i="1" dirty="0" smtClean="0"/>
              <a:t>Le </a:t>
            </a:r>
            <a:r>
              <a:rPr lang="it-IT" sz="2000" b="1" i="1" dirty="0"/>
              <a:t>fughe di gas sono pericolosissime, perché comportano un rischio esplosione e incendio purtroppo non da sottovalutare. </a:t>
            </a:r>
            <a:endParaRPr lang="it-IT" sz="2000" b="1" i="1" dirty="0" smtClean="0"/>
          </a:p>
          <a:p>
            <a:pPr>
              <a:buNone/>
            </a:pPr>
            <a:r>
              <a:rPr lang="it-IT" sz="2000" b="1" i="1" dirty="0" smtClean="0"/>
              <a:t>Di seguito diamo alcuni consigli su </a:t>
            </a:r>
            <a:r>
              <a:rPr lang="it-IT" sz="2000" b="1" i="1" dirty="0"/>
              <a:t>come riconoscere una fuga di gas e come agire per evitare conseguenze.</a:t>
            </a:r>
          </a:p>
          <a:p>
            <a:endParaRPr lang="it-IT" sz="2000" b="1" i="1" dirty="0" smtClean="0"/>
          </a:p>
          <a:p>
            <a:endParaRPr lang="it-IT" sz="2000" b="1" i="1" dirty="0"/>
          </a:p>
          <a:p>
            <a:endParaRPr lang="it-IT" sz="2000" b="1" i="1" dirty="0" smtClean="0"/>
          </a:p>
        </p:txBody>
      </p:sp>
      <p:pic>
        <p:nvPicPr>
          <p:cNvPr id="1026" name="Picture 2" descr="C:\Users\ennio\Desktop\fuga-di-gas.jpg"/>
          <p:cNvPicPr>
            <a:picLocks noChangeAspect="1" noChangeArrowheads="1"/>
          </p:cNvPicPr>
          <p:nvPr/>
        </p:nvPicPr>
        <p:blipFill>
          <a:blip r:embed="rId3" cstate="print"/>
          <a:srcRect/>
          <a:stretch>
            <a:fillRect/>
          </a:stretch>
        </p:blipFill>
        <p:spPr bwMode="auto">
          <a:xfrm>
            <a:off x="507313" y="1988840"/>
            <a:ext cx="4280711" cy="43204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3563888" cy="1008112"/>
          </a:xfrm>
        </p:spPr>
        <p:txBody>
          <a:bodyPr>
            <a:normAutofit/>
          </a:bodyPr>
          <a:lstStyle/>
          <a:p>
            <a:r>
              <a:rPr lang="it-IT" sz="4000" dirty="0" smtClean="0"/>
              <a:t>Fuga </a:t>
            </a:r>
            <a:r>
              <a:rPr lang="it-IT" sz="4000" dirty="0" smtClean="0"/>
              <a:t>gas:</a:t>
            </a:r>
            <a:endParaRPr lang="it-IT" sz="4000" dirty="0"/>
          </a:p>
        </p:txBody>
      </p:sp>
      <p:sp>
        <p:nvSpPr>
          <p:cNvPr id="3" name="Segnaposto contenuto 2"/>
          <p:cNvSpPr>
            <a:spLocks noGrp="1"/>
          </p:cNvSpPr>
          <p:nvPr>
            <p:ph idx="1"/>
          </p:nvPr>
        </p:nvSpPr>
        <p:spPr>
          <a:xfrm>
            <a:off x="5292080" y="332656"/>
            <a:ext cx="3672408" cy="5793507"/>
          </a:xfrm>
        </p:spPr>
        <p:txBody>
          <a:bodyPr>
            <a:normAutofit/>
          </a:bodyPr>
          <a:lstStyle/>
          <a:p>
            <a:endParaRPr lang="it-IT" sz="1600" dirty="0" smtClean="0"/>
          </a:p>
          <a:p>
            <a:r>
              <a:rPr lang="it-IT" sz="1800" dirty="0" smtClean="0"/>
              <a:t>Sicuramente il principale indicatore è l’odore di gas, e quando viene rilevato occorre agire con massima prudenza, adottando alcuni accorgimenti prima di mettersi alla ricerca dell’eventuale perdita.</a:t>
            </a:r>
          </a:p>
          <a:p>
            <a:r>
              <a:rPr lang="it-IT" sz="1800" dirty="0" smtClean="0"/>
              <a:t>Prima </a:t>
            </a:r>
            <a:r>
              <a:rPr lang="it-IT" sz="1800" dirty="0"/>
              <a:t>di tutto, se l’odore è intenso </a:t>
            </a:r>
            <a:r>
              <a:rPr lang="it-IT" sz="1800" dirty="0" smtClean="0"/>
              <a:t>bisogna aprire </a:t>
            </a:r>
            <a:r>
              <a:rPr lang="it-IT" sz="1800" dirty="0"/>
              <a:t>immediatamente le finestre per due motivi; </a:t>
            </a:r>
            <a:r>
              <a:rPr lang="it-IT" sz="1800" dirty="0" smtClean="0"/>
              <a:t> si riduce </a:t>
            </a:r>
            <a:r>
              <a:rPr lang="it-IT" sz="1800" dirty="0"/>
              <a:t>il rischio di perdere </a:t>
            </a:r>
            <a:r>
              <a:rPr lang="it-IT" sz="1800" dirty="0" smtClean="0"/>
              <a:t>la conoscenza</a:t>
            </a:r>
            <a:r>
              <a:rPr lang="it-IT" sz="1800" dirty="0"/>
              <a:t> per colpa dell’inalazione del </a:t>
            </a:r>
            <a:r>
              <a:rPr lang="it-IT" sz="1800" dirty="0" smtClean="0"/>
              <a:t>gas e si ridurrà </a:t>
            </a:r>
            <a:r>
              <a:rPr lang="it-IT" sz="1800" dirty="0"/>
              <a:t>la possibilità di subire esplosioni pericolose </a:t>
            </a:r>
            <a:r>
              <a:rPr lang="it-IT" sz="1800" dirty="0" smtClean="0"/>
              <a:t>,  avendo le stesse finestre un “effetto valvola”.</a:t>
            </a:r>
            <a:endParaRPr lang="it-IT" sz="1800" dirty="0"/>
          </a:p>
        </p:txBody>
      </p:sp>
      <p:pic>
        <p:nvPicPr>
          <p:cNvPr id="1026" name="Picture 2" descr="C:\Users\ennio\Desktop\fuga-gas.gif"/>
          <p:cNvPicPr>
            <a:picLocks noChangeAspect="1" noChangeArrowheads="1"/>
          </p:cNvPicPr>
          <p:nvPr/>
        </p:nvPicPr>
        <p:blipFill>
          <a:blip r:embed="rId3" cstate="print"/>
          <a:srcRect/>
          <a:stretch>
            <a:fillRect/>
          </a:stretch>
        </p:blipFill>
        <p:spPr bwMode="auto">
          <a:xfrm>
            <a:off x="539552" y="1988840"/>
            <a:ext cx="4490448" cy="38884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059832" cy="1052736"/>
          </a:xfrm>
        </p:spPr>
        <p:txBody>
          <a:bodyPr>
            <a:normAutofit/>
          </a:bodyPr>
          <a:lstStyle/>
          <a:p>
            <a:r>
              <a:rPr lang="it-IT" sz="4000" dirty="0" smtClean="0"/>
              <a:t>Fuga </a:t>
            </a:r>
            <a:r>
              <a:rPr lang="it-IT" sz="4000" dirty="0" smtClean="0"/>
              <a:t>gas:</a:t>
            </a:r>
            <a:endParaRPr lang="it-IT" sz="4000" dirty="0"/>
          </a:p>
        </p:txBody>
      </p:sp>
      <p:sp>
        <p:nvSpPr>
          <p:cNvPr id="3" name="Segnaposto contenuto 2"/>
          <p:cNvSpPr>
            <a:spLocks noGrp="1"/>
          </p:cNvSpPr>
          <p:nvPr>
            <p:ph idx="1"/>
          </p:nvPr>
        </p:nvSpPr>
        <p:spPr>
          <a:xfrm>
            <a:off x="5724128" y="332656"/>
            <a:ext cx="3168352" cy="5793507"/>
          </a:xfrm>
        </p:spPr>
        <p:txBody>
          <a:bodyPr>
            <a:normAutofit/>
          </a:bodyPr>
          <a:lstStyle/>
          <a:p>
            <a:endParaRPr lang="it-IT" sz="1600" dirty="0" smtClean="0"/>
          </a:p>
          <a:p>
            <a:endParaRPr lang="it-IT" sz="1600" dirty="0" smtClean="0"/>
          </a:p>
          <a:p>
            <a:r>
              <a:rPr lang="it-IT" sz="1600" dirty="0" smtClean="0"/>
              <a:t>Una </a:t>
            </a:r>
            <a:r>
              <a:rPr lang="it-IT" sz="1600" dirty="0"/>
              <a:t>volta aperte le finestre,  dobbiamo </a:t>
            </a:r>
            <a:r>
              <a:rPr lang="it-IT" sz="1600" dirty="0" smtClean="0"/>
              <a:t>controllare </a:t>
            </a:r>
            <a:r>
              <a:rPr lang="it-IT" sz="1600" dirty="0"/>
              <a:t>i fornelli e verificare che siano tutti completamente chiusi. Mai utilizzare interruttori e pulsanti elettrici, non solo per accendere la luce (che è abbastanza scontato) ma anche per spegnere; se l’illuminazione o qualunque elettrodomestico era accesso nel momento della rilevazione dell’odore del gas, bisogna lasciarlo accesso. Spegnere la luce o un </a:t>
            </a:r>
            <a:r>
              <a:rPr lang="it-IT" sz="1600" dirty="0" smtClean="0"/>
              <a:t>qualsiasi apparecchio </a:t>
            </a:r>
            <a:r>
              <a:rPr lang="it-IT" sz="1600" dirty="0"/>
              <a:t>elettronico potrebbe provocare una scintilla in grado di innescare un incendio o un’esplosione.</a:t>
            </a:r>
          </a:p>
        </p:txBody>
      </p:sp>
      <p:pic>
        <p:nvPicPr>
          <p:cNvPr id="1026" name="Picture 2" descr="C:\Users\ennio\Desktop\FOTO TRUFFE_INCIDENTI\incendio.jpg"/>
          <p:cNvPicPr>
            <a:picLocks noChangeAspect="1" noChangeArrowheads="1"/>
          </p:cNvPicPr>
          <p:nvPr/>
        </p:nvPicPr>
        <p:blipFill>
          <a:blip r:embed="rId3" cstate="print"/>
          <a:srcRect/>
          <a:stretch>
            <a:fillRect/>
          </a:stretch>
        </p:blipFill>
        <p:spPr bwMode="auto">
          <a:xfrm>
            <a:off x="1043608" y="1772816"/>
            <a:ext cx="3096344" cy="365016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3203848" cy="980728"/>
          </a:xfrm>
        </p:spPr>
        <p:txBody>
          <a:bodyPr>
            <a:normAutofit/>
          </a:bodyPr>
          <a:lstStyle/>
          <a:p>
            <a:r>
              <a:rPr lang="it-IT" sz="4000" dirty="0" smtClean="0"/>
              <a:t>Fuga </a:t>
            </a:r>
            <a:r>
              <a:rPr lang="it-IT" sz="4000" dirty="0" smtClean="0"/>
              <a:t>gas:</a:t>
            </a:r>
            <a:endParaRPr lang="it-IT" sz="4000" dirty="0"/>
          </a:p>
        </p:txBody>
      </p:sp>
      <p:sp>
        <p:nvSpPr>
          <p:cNvPr id="3" name="Segnaposto contenuto 2"/>
          <p:cNvSpPr>
            <a:spLocks noGrp="1"/>
          </p:cNvSpPr>
          <p:nvPr>
            <p:ph idx="1"/>
          </p:nvPr>
        </p:nvSpPr>
        <p:spPr>
          <a:xfrm>
            <a:off x="5220072" y="260648"/>
            <a:ext cx="3744416" cy="5865515"/>
          </a:xfrm>
        </p:spPr>
        <p:txBody>
          <a:bodyPr>
            <a:normAutofit fontScale="92500" lnSpcReduction="10000"/>
          </a:bodyPr>
          <a:lstStyle/>
          <a:p>
            <a:pPr>
              <a:buNone/>
            </a:pPr>
            <a:endParaRPr lang="it-IT" sz="2000" dirty="0" smtClean="0"/>
          </a:p>
          <a:p>
            <a:r>
              <a:rPr lang="it-IT" sz="1900" dirty="0" smtClean="0"/>
              <a:t>Se </a:t>
            </a:r>
            <a:r>
              <a:rPr lang="it-IT" sz="1900" dirty="0"/>
              <a:t>l’odore persiste o se non siete stati in grado di individuare la fuga di gas, non perdete tempo e </a:t>
            </a:r>
            <a:r>
              <a:rPr lang="it-IT" sz="1900" dirty="0" smtClean="0"/>
              <a:t>chiamate un tecnico, idealmente quello di fiducia che già conosce il vostro impianto.</a:t>
            </a:r>
            <a:r>
              <a:rPr lang="it-IT" sz="1900" b="1" dirty="0" smtClean="0"/>
              <a:t> </a:t>
            </a:r>
          </a:p>
          <a:p>
            <a:r>
              <a:rPr lang="it-IT" sz="1900" b="1" dirty="0" smtClean="0">
                <a:solidFill>
                  <a:srgbClr val="FF0000"/>
                </a:solidFill>
              </a:rPr>
              <a:t>E mai, assolutamente mai, sottovalutare il problema</a:t>
            </a:r>
            <a:r>
              <a:rPr lang="it-IT" sz="1900" dirty="0" smtClean="0">
                <a:solidFill>
                  <a:srgbClr val="FF0000"/>
                </a:solidFill>
              </a:rPr>
              <a:t>.</a:t>
            </a:r>
            <a:r>
              <a:rPr lang="it-IT" sz="1900" dirty="0" smtClean="0"/>
              <a:t>              le conseguenze di un incidente dovuto a una fuga di gas possono essere l'avvelenamento (per quanto riguarda noi esseri umani) o addirittura l'esplosione (per quel che concerne il nostro ambiente casalingo). Le cause principali di una fuga di gas sono prevalentemente  legate al mal funzionamento di: macchine del gas, caldaie, </a:t>
            </a:r>
            <a:r>
              <a:rPr lang="it-IT" sz="1900" dirty="0" smtClean="0"/>
              <a:t>fornelli,tubi</a:t>
            </a:r>
            <a:r>
              <a:rPr lang="it-IT" sz="1900" dirty="0" smtClean="0"/>
              <a:t> </a:t>
            </a:r>
            <a:r>
              <a:rPr lang="it-IT" sz="1900" dirty="0" smtClean="0"/>
              <a:t>usurati </a:t>
            </a:r>
            <a:r>
              <a:rPr lang="it-IT" sz="1900" dirty="0" err="1" smtClean="0"/>
              <a:t>ecc…</a:t>
            </a:r>
            <a:r>
              <a:rPr lang="it-IT" sz="1900" dirty="0" smtClean="0"/>
              <a:t/>
            </a:r>
            <a:br>
              <a:rPr lang="it-IT" sz="1900" dirty="0" smtClean="0"/>
            </a:br>
            <a:endParaRPr lang="it-IT" sz="1900" dirty="0"/>
          </a:p>
        </p:txBody>
      </p:sp>
      <p:pic>
        <p:nvPicPr>
          <p:cNvPr id="2050" name="Picture 2" descr="C:\Users\ennio\Desktop\images.jpg"/>
          <p:cNvPicPr>
            <a:picLocks noChangeAspect="1" noChangeArrowheads="1"/>
          </p:cNvPicPr>
          <p:nvPr/>
        </p:nvPicPr>
        <p:blipFill>
          <a:blip r:embed="rId3" cstate="print"/>
          <a:srcRect/>
          <a:stretch>
            <a:fillRect/>
          </a:stretch>
        </p:blipFill>
        <p:spPr bwMode="auto">
          <a:xfrm>
            <a:off x="338020" y="1268760"/>
            <a:ext cx="4594020" cy="44558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106688" cy="994122"/>
          </a:xfrm>
        </p:spPr>
        <p:txBody>
          <a:bodyPr/>
          <a:lstStyle/>
          <a:p>
            <a:r>
              <a:rPr lang="it-IT" dirty="0" smtClean="0"/>
              <a:t>Incendio:</a:t>
            </a:r>
            <a:endParaRPr lang="it-IT" dirty="0"/>
          </a:p>
        </p:txBody>
      </p:sp>
      <p:sp>
        <p:nvSpPr>
          <p:cNvPr id="3" name="Segnaposto contenuto 2"/>
          <p:cNvSpPr>
            <a:spLocks noGrp="1"/>
          </p:cNvSpPr>
          <p:nvPr>
            <p:ph idx="1"/>
          </p:nvPr>
        </p:nvSpPr>
        <p:spPr>
          <a:xfrm>
            <a:off x="5148064" y="980728"/>
            <a:ext cx="3538736" cy="5145435"/>
          </a:xfrm>
        </p:spPr>
        <p:txBody>
          <a:bodyPr>
            <a:normAutofit/>
          </a:bodyPr>
          <a:lstStyle/>
          <a:p>
            <a:pPr>
              <a:buNone/>
            </a:pPr>
            <a:r>
              <a:rPr lang="it-IT" sz="1800" b="1" i="1" dirty="0" smtClean="0"/>
              <a:t>La maggior parte degli incendi in ambienti domestici, si sviluppa per il cattivo funzionamento delle apparecchiature e degli impianti elettrici o a causa di distrazioni e comportamenti pericolosi. L'abitudine di lasciare alcuni  elettrodomestici in funzione quando si esce di casa o di inserire più spine elettriche su una sola presa di corrente sono comportamenti che possono incrementare notevolmente il rischio che si possa sviluppare un incendio.</a:t>
            </a:r>
            <a:br>
              <a:rPr lang="it-IT" sz="1800" b="1" i="1" dirty="0" smtClean="0"/>
            </a:br>
            <a:endParaRPr lang="it-IT" sz="1800" b="1" i="1" dirty="0">
              <a:solidFill>
                <a:srgbClr val="FF0000"/>
              </a:solidFill>
            </a:endParaRPr>
          </a:p>
        </p:txBody>
      </p:sp>
      <p:pic>
        <p:nvPicPr>
          <p:cNvPr id="3076" name="Picture 4" descr="C:\Users\ennio\Desktop\FOTO TRUFFE_INCIDENTI\theor_1_i.jpg"/>
          <p:cNvPicPr>
            <a:picLocks noChangeAspect="1" noChangeArrowheads="1"/>
          </p:cNvPicPr>
          <p:nvPr/>
        </p:nvPicPr>
        <p:blipFill>
          <a:blip r:embed="rId3" cstate="print"/>
          <a:srcRect/>
          <a:stretch>
            <a:fillRect/>
          </a:stretch>
        </p:blipFill>
        <p:spPr bwMode="auto">
          <a:xfrm>
            <a:off x="0" y="1628801"/>
            <a:ext cx="5076056" cy="4392488"/>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724</Words>
  <Application>Microsoft Office PowerPoint</Application>
  <PresentationFormat>Presentazione su schermo (4:3)</PresentationFormat>
  <Paragraphs>82</Paragraphs>
  <Slides>18</Slides>
  <Notes>18</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 COSA FARE in caso di ….</vt:lpstr>
      <vt:lpstr>  Allagamento:</vt:lpstr>
      <vt:lpstr>Allagamento:</vt:lpstr>
      <vt:lpstr>Allagamento:</vt:lpstr>
      <vt:lpstr>Fuga gas:</vt:lpstr>
      <vt:lpstr>Fuga gas:</vt:lpstr>
      <vt:lpstr>Fuga gas:</vt:lpstr>
      <vt:lpstr>Fuga gas:</vt:lpstr>
      <vt:lpstr>Incendio:</vt:lpstr>
      <vt:lpstr>Incendio:</vt:lpstr>
      <vt:lpstr>Incendio:</vt:lpstr>
      <vt:lpstr>Incendio:</vt:lpstr>
      <vt:lpstr> Sospensione dell’energia elettrica:</vt:lpstr>
      <vt:lpstr>Sospensione energia elettrica:</vt:lpstr>
      <vt:lpstr>Sospensione energia elettrica:</vt:lpstr>
      <vt:lpstr>Sospensione energia elettrica:</vt:lpstr>
      <vt:lpstr>Sospensione energia elettrica:</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Fuga gas</dc:title>
  <dc:creator>ennio</dc:creator>
  <cp:lastModifiedBy>ennio</cp:lastModifiedBy>
  <cp:revision>108</cp:revision>
  <dcterms:created xsi:type="dcterms:W3CDTF">2016-06-08T17:20:48Z</dcterms:created>
  <dcterms:modified xsi:type="dcterms:W3CDTF">2016-09-13T19:39:10Z</dcterms:modified>
</cp:coreProperties>
</file>