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Default Extension="gif" ContentType="image/gif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6" r:id="rId2"/>
    <p:sldId id="267" r:id="rId3"/>
    <p:sldId id="268" r:id="rId4"/>
    <p:sldId id="273" r:id="rId5"/>
    <p:sldId id="257" r:id="rId6"/>
    <p:sldId id="258" r:id="rId7"/>
    <p:sldId id="261" r:id="rId8"/>
    <p:sldId id="262" r:id="rId9"/>
    <p:sldId id="263" r:id="rId10"/>
    <p:sldId id="264" r:id="rId11"/>
    <p:sldId id="282" r:id="rId12"/>
    <p:sldId id="265" r:id="rId13"/>
    <p:sldId id="277" r:id="rId14"/>
    <p:sldId id="281" r:id="rId15"/>
    <p:sldId id="278" r:id="rId16"/>
    <p:sldId id="280" r:id="rId17"/>
    <p:sldId id="279" r:id="rId18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0" d="100"/>
          <a:sy n="60" d="100"/>
        </p:scale>
        <p:origin x="-165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46BDCD8-41D4-4DC5-8F0C-CB4AE71BD942}" type="datetimeFigureOut">
              <a:rPr lang="it-IT" smtClean="0"/>
              <a:pPr/>
              <a:t>19/05/2017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35D50E-F3A1-4FC7-A901-C636DAC2E42B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35D50E-F3A1-4FC7-A901-C636DAC2E42B}" type="slidenum">
              <a:rPr lang="it-IT" smtClean="0"/>
              <a:pPr/>
              <a:t>1</a:t>
            </a:fld>
            <a:endParaRPr lang="it-IT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35D50E-F3A1-4FC7-A901-C636DAC2E42B}" type="slidenum">
              <a:rPr lang="it-IT" smtClean="0"/>
              <a:pPr/>
              <a:t>10</a:t>
            </a:fld>
            <a:endParaRPr lang="it-IT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35D50E-F3A1-4FC7-A901-C636DAC2E42B}" type="slidenum">
              <a:rPr lang="it-IT" smtClean="0"/>
              <a:pPr/>
              <a:t>11</a:t>
            </a:fld>
            <a:endParaRPr lang="it-IT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35D50E-F3A1-4FC7-A901-C636DAC2E42B}" type="slidenum">
              <a:rPr lang="it-IT" smtClean="0"/>
              <a:pPr/>
              <a:t>12</a:t>
            </a:fld>
            <a:endParaRPr lang="it-IT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35D50E-F3A1-4FC7-A901-C636DAC2E42B}" type="slidenum">
              <a:rPr lang="it-IT" smtClean="0"/>
              <a:pPr/>
              <a:t>13</a:t>
            </a:fld>
            <a:endParaRPr lang="it-IT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35D50E-F3A1-4FC7-A901-C636DAC2E42B}" type="slidenum">
              <a:rPr lang="it-IT" smtClean="0"/>
              <a:pPr/>
              <a:t>14</a:t>
            </a:fld>
            <a:endParaRPr lang="it-IT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35D50E-F3A1-4FC7-A901-C636DAC2E42B}" type="slidenum">
              <a:rPr lang="it-IT" smtClean="0"/>
              <a:pPr/>
              <a:t>15</a:t>
            </a:fld>
            <a:endParaRPr lang="it-IT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35D50E-F3A1-4FC7-A901-C636DAC2E42B}" type="slidenum">
              <a:rPr lang="it-IT" smtClean="0"/>
              <a:pPr/>
              <a:t>16</a:t>
            </a:fld>
            <a:endParaRPr lang="it-IT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35D50E-F3A1-4FC7-A901-C636DAC2E42B}" type="slidenum">
              <a:rPr lang="it-IT" smtClean="0"/>
              <a:pPr/>
              <a:t>17</a:t>
            </a:fld>
            <a:endParaRPr lang="it-IT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35D50E-F3A1-4FC7-A901-C636DAC2E42B}" type="slidenum">
              <a:rPr lang="it-IT" smtClean="0"/>
              <a:pPr/>
              <a:t>2</a:t>
            </a:fld>
            <a:endParaRPr lang="it-IT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35D50E-F3A1-4FC7-A901-C636DAC2E42B}" type="slidenum">
              <a:rPr lang="it-IT" smtClean="0"/>
              <a:pPr/>
              <a:t>3</a:t>
            </a:fld>
            <a:endParaRPr lang="it-IT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35D50E-F3A1-4FC7-A901-C636DAC2E42B}" type="slidenum">
              <a:rPr lang="it-IT" smtClean="0"/>
              <a:pPr/>
              <a:t>4</a:t>
            </a:fld>
            <a:endParaRPr lang="it-IT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35D50E-F3A1-4FC7-A901-C636DAC2E42B}" type="slidenum">
              <a:rPr lang="it-IT" smtClean="0"/>
              <a:pPr/>
              <a:t>5</a:t>
            </a:fld>
            <a:endParaRPr lang="it-IT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35D50E-F3A1-4FC7-A901-C636DAC2E42B}" type="slidenum">
              <a:rPr lang="it-IT" smtClean="0"/>
              <a:pPr/>
              <a:t>6</a:t>
            </a:fld>
            <a:endParaRPr lang="it-IT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35D50E-F3A1-4FC7-A901-C636DAC2E42B}" type="slidenum">
              <a:rPr lang="it-IT" smtClean="0"/>
              <a:pPr/>
              <a:t>7</a:t>
            </a:fld>
            <a:endParaRPr lang="it-IT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35D50E-F3A1-4FC7-A901-C636DAC2E42B}" type="slidenum">
              <a:rPr lang="it-IT" smtClean="0"/>
              <a:pPr/>
              <a:t>8</a:t>
            </a:fld>
            <a:endParaRPr lang="it-IT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35D50E-F3A1-4FC7-A901-C636DAC2E42B}" type="slidenum">
              <a:rPr lang="it-IT" smtClean="0"/>
              <a:pPr/>
              <a:t>9</a:t>
            </a:fld>
            <a:endParaRPr lang="it-IT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B06AE-C6AC-4582-AC61-B5DA059D10D1}" type="datetimeFigureOut">
              <a:rPr lang="it-IT" smtClean="0"/>
              <a:pPr/>
              <a:t>19/05/2017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C773C-FD78-4BBA-A070-9143D6DB8C6E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B06AE-C6AC-4582-AC61-B5DA059D10D1}" type="datetimeFigureOut">
              <a:rPr lang="it-IT" smtClean="0"/>
              <a:pPr/>
              <a:t>19/05/2017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C773C-FD78-4BBA-A070-9143D6DB8C6E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B06AE-C6AC-4582-AC61-B5DA059D10D1}" type="datetimeFigureOut">
              <a:rPr lang="it-IT" smtClean="0"/>
              <a:pPr/>
              <a:t>19/05/2017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C773C-FD78-4BBA-A070-9143D6DB8C6E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B06AE-C6AC-4582-AC61-B5DA059D10D1}" type="datetimeFigureOut">
              <a:rPr lang="it-IT" smtClean="0"/>
              <a:pPr/>
              <a:t>19/05/2017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C773C-FD78-4BBA-A070-9143D6DB8C6E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B06AE-C6AC-4582-AC61-B5DA059D10D1}" type="datetimeFigureOut">
              <a:rPr lang="it-IT" smtClean="0"/>
              <a:pPr/>
              <a:t>19/05/2017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C773C-FD78-4BBA-A070-9143D6DB8C6E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B06AE-C6AC-4582-AC61-B5DA059D10D1}" type="datetimeFigureOut">
              <a:rPr lang="it-IT" smtClean="0"/>
              <a:pPr/>
              <a:t>19/05/2017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C773C-FD78-4BBA-A070-9143D6DB8C6E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B06AE-C6AC-4582-AC61-B5DA059D10D1}" type="datetimeFigureOut">
              <a:rPr lang="it-IT" smtClean="0"/>
              <a:pPr/>
              <a:t>19/05/2017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C773C-FD78-4BBA-A070-9143D6DB8C6E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B06AE-C6AC-4582-AC61-B5DA059D10D1}" type="datetimeFigureOut">
              <a:rPr lang="it-IT" smtClean="0"/>
              <a:pPr/>
              <a:t>19/05/2017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C773C-FD78-4BBA-A070-9143D6DB8C6E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B06AE-C6AC-4582-AC61-B5DA059D10D1}" type="datetimeFigureOut">
              <a:rPr lang="it-IT" smtClean="0"/>
              <a:pPr/>
              <a:t>19/05/2017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C773C-FD78-4BBA-A070-9143D6DB8C6E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B06AE-C6AC-4582-AC61-B5DA059D10D1}" type="datetimeFigureOut">
              <a:rPr lang="it-IT" smtClean="0"/>
              <a:pPr/>
              <a:t>19/05/2017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C773C-FD78-4BBA-A070-9143D6DB8C6E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B06AE-C6AC-4582-AC61-B5DA059D10D1}" type="datetimeFigureOut">
              <a:rPr lang="it-IT" smtClean="0"/>
              <a:pPr/>
              <a:t>19/05/2017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C773C-FD78-4BBA-A070-9143D6DB8C6E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BB06AE-C6AC-4582-AC61-B5DA059D10D1}" type="datetimeFigureOut">
              <a:rPr lang="it-IT" smtClean="0"/>
              <a:pPr/>
              <a:t>19/05/2017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6C773C-FD78-4BBA-A070-9143D6DB8C6E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gif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0" y="188641"/>
            <a:ext cx="3275856" cy="792088"/>
          </a:xfrm>
        </p:spPr>
        <p:txBody>
          <a:bodyPr>
            <a:normAutofit fontScale="90000"/>
          </a:bodyPr>
          <a:lstStyle/>
          <a:p>
            <a:r>
              <a:rPr lang="it-IT" sz="7200" i="1" dirty="0" smtClean="0">
                <a:solidFill>
                  <a:schemeClr val="accent2">
                    <a:lumMod val="75000"/>
                  </a:schemeClr>
                </a:solidFill>
              </a:rPr>
              <a:t>  </a:t>
            </a:r>
            <a:r>
              <a:rPr lang="it-IT" sz="7200" b="1" i="1" dirty="0" smtClean="0">
                <a:solidFill>
                  <a:schemeClr val="accent2">
                    <a:lumMod val="75000"/>
                  </a:schemeClr>
                </a:solidFill>
              </a:rPr>
              <a:t> Disabili </a:t>
            </a:r>
            <a:endParaRPr lang="it-IT" sz="7200" b="1" i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611560" y="2348880"/>
            <a:ext cx="7560840" cy="3600400"/>
          </a:xfrm>
        </p:spPr>
        <p:txBody>
          <a:bodyPr>
            <a:normAutofit/>
          </a:bodyPr>
          <a:lstStyle/>
          <a:p>
            <a:endParaRPr lang="it-IT" dirty="0"/>
          </a:p>
        </p:txBody>
      </p:sp>
      <p:pic>
        <p:nvPicPr>
          <p:cNvPr id="1027" name="Picture 3" descr="C:\Users\ennio\Desktop\DOC.X SICUREZZA ANZIANI\Disabili\7a938f58-d733-46fe-abd1-278859893fc8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058791"/>
            <a:ext cx="9144000" cy="579920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24744"/>
          </a:xfrm>
        </p:spPr>
        <p:txBody>
          <a:bodyPr>
            <a:noAutofit/>
          </a:bodyPr>
          <a:lstStyle/>
          <a:p>
            <a:r>
              <a:rPr lang="it-IT" sz="3600" b="1" i="1" dirty="0" smtClean="0"/>
              <a:t>Comportamento da adottare con </a:t>
            </a:r>
            <a:r>
              <a:rPr lang="it-IT" sz="3600" b="1" i="1" dirty="0" smtClean="0"/>
              <a:t>persone    </a:t>
            </a:r>
            <a:r>
              <a:rPr lang="it-IT" sz="3600" b="1" i="1" dirty="0" smtClean="0"/>
              <a:t>non vedenti e ipovedenti</a:t>
            </a:r>
            <a:endParaRPr lang="it-IT" sz="3600" b="1" i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932040" y="1268760"/>
            <a:ext cx="3888432" cy="5328592"/>
          </a:xfrm>
        </p:spPr>
        <p:txBody>
          <a:bodyPr>
            <a:noAutofit/>
          </a:bodyPr>
          <a:lstStyle/>
          <a:p>
            <a:r>
              <a:rPr lang="it-IT" sz="2000" dirty="0" smtClean="0"/>
              <a:t>Per indicare alla persona dove può sedersi informatelo sulla posizione della sedia e fategli poggiare la mano sullo schienale della stessa. </a:t>
            </a:r>
          </a:p>
          <a:p>
            <a:r>
              <a:rPr lang="it-IT" sz="2000" dirty="0" smtClean="0"/>
              <a:t>Per queste persone la puntualità è un aspetto molto importante, in particolare le lunghe attese potrebbero essere causa di disagio e stress.</a:t>
            </a:r>
          </a:p>
          <a:p>
            <a:r>
              <a:rPr lang="it-IT" sz="2000" dirty="0" smtClean="0"/>
              <a:t>Ricordarsi che solamente il 10-15% delle persone con limitazioni visive conosce l'alfabeto Braille, quindi cercate di prevedere più forme di comunicazione. </a:t>
            </a:r>
            <a:endParaRPr lang="it-IT" sz="2000" dirty="0"/>
          </a:p>
        </p:txBody>
      </p:sp>
      <p:pic>
        <p:nvPicPr>
          <p:cNvPr id="3074" name="Picture 2" descr="C:\Users\ennio\Desktop\download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536" y="1916832"/>
            <a:ext cx="3816424" cy="494116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68760"/>
          </a:xfrm>
        </p:spPr>
        <p:txBody>
          <a:bodyPr>
            <a:normAutofit/>
          </a:bodyPr>
          <a:lstStyle/>
          <a:p>
            <a:r>
              <a:rPr lang="it-IT" sz="3600" b="1" i="1" dirty="0" smtClean="0"/>
              <a:t>Comportamento da adottare con persone </a:t>
            </a:r>
            <a:r>
              <a:rPr lang="it-IT" sz="3600" b="1" i="1" dirty="0" smtClean="0"/>
              <a:t>   non </a:t>
            </a:r>
            <a:r>
              <a:rPr lang="it-IT" sz="3600" b="1" i="1" dirty="0" smtClean="0"/>
              <a:t>vedenti e ipovedenti</a:t>
            </a:r>
            <a:endParaRPr lang="it-IT" sz="3600" b="1" i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860032" y="1412776"/>
            <a:ext cx="4283968" cy="5256584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it-IT" sz="2000" dirty="0" smtClean="0"/>
              <a:t>      D'altra </a:t>
            </a:r>
            <a:r>
              <a:rPr lang="it-IT" sz="2000" dirty="0" smtClean="0"/>
              <a:t>parte in generale le persone con limitazioni visive dimostrano notevoli capacità di adattamento e di autonomia,tenere conto quindi con buon senso, anche di tale sensibilità.</a:t>
            </a:r>
          </a:p>
          <a:p>
            <a:r>
              <a:rPr lang="it-IT" sz="2000" dirty="0" smtClean="0"/>
              <a:t>Se la persona è accompagnata da un cane guida permettete anche all'animale l'ingresso agli ambienti in cui si muoverà il non vedente. </a:t>
            </a:r>
            <a:r>
              <a:rPr lang="it-IT" sz="2000" dirty="0" smtClean="0"/>
              <a:t>Tenendo </a:t>
            </a:r>
            <a:r>
              <a:rPr lang="it-IT" sz="2000" dirty="0" smtClean="0"/>
              <a:t>presente che i non vedenti trattano i loro cani guida e il loro bastone bianco come un'estensione del proprio corpo ,evitate quindi  di distrarre il cane guida dal suo lavoro e non toccare, spostare o prendere il loro bastone .</a:t>
            </a:r>
          </a:p>
          <a:p>
            <a:endParaRPr lang="it-IT" sz="2000" dirty="0"/>
          </a:p>
        </p:txBody>
      </p:sp>
      <p:pic>
        <p:nvPicPr>
          <p:cNvPr id="7170" name="Picture 2" descr="C:\Users\ennio\Desktop\DOC.X SICUREZZA ANZIANI\Disabili\14491429066877.000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556792"/>
            <a:ext cx="4793069" cy="504056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340768"/>
          </a:xfrm>
        </p:spPr>
        <p:txBody>
          <a:bodyPr>
            <a:noAutofit/>
          </a:bodyPr>
          <a:lstStyle/>
          <a:p>
            <a:r>
              <a:rPr lang="it-IT" sz="3600" b="1" i="1" dirty="0" smtClean="0"/>
              <a:t>Indicazioni comportamentali da </a:t>
            </a:r>
            <a:r>
              <a:rPr lang="it-IT" sz="3600" b="1" i="1" dirty="0" smtClean="0"/>
              <a:t>adottare con </a:t>
            </a:r>
            <a:r>
              <a:rPr lang="it-IT" sz="3600" b="1" i="1" dirty="0" smtClean="0"/>
              <a:t>persone sordomute, congenite o acquisite</a:t>
            </a:r>
            <a:endParaRPr lang="it-IT" sz="3600" b="1" i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067944" y="1196752"/>
            <a:ext cx="5076056" cy="5472608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it-IT" sz="2000" dirty="0" smtClean="0"/>
              <a:t>     L'handicap </a:t>
            </a:r>
            <a:r>
              <a:rPr lang="it-IT" sz="2000" dirty="0" smtClean="0"/>
              <a:t>causato dalla sordità congenita si associa al mutismo mentre la sordità acquisita in genere non ha il deficit della parola, il tutto  risulta "nascosto", invisibile ad uno sguardo superficiale e difficile, inoltre, da individuare in tutti i suoi aspetti. La sordità non si vede: è riconoscibile solo al momento di comunicare ed è per questo che le persone sorde non sempre ricevono da parte degli udenti tutte quelle attenzioni e quella disponibilità necessarie. Alcune persone udenti spesso giudicano male alcuni atteggiamenti di chiusura o irritabilità, senza tener conto che non è la sordità di per sé a rendere i sordi diffidenti, aggressivi, irritabili e polemici, quanto lo scontro quotidiano con le barriere che impediscono loro la comunicazione.</a:t>
            </a:r>
          </a:p>
        </p:txBody>
      </p:sp>
      <p:pic>
        <p:nvPicPr>
          <p:cNvPr id="1026" name="Picture 2" descr="C:\Users\ennio\Desktop\download (3)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" y="1772816"/>
            <a:ext cx="4067944" cy="460851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51520" y="0"/>
            <a:ext cx="8496944" cy="1484784"/>
          </a:xfrm>
        </p:spPr>
        <p:txBody>
          <a:bodyPr>
            <a:normAutofit/>
          </a:bodyPr>
          <a:lstStyle/>
          <a:p>
            <a:r>
              <a:rPr lang="it-IT" sz="3600" b="1" i="1" dirty="0" smtClean="0"/>
              <a:t>Indicazioni comportamentali da adottare con persone non udenti e </a:t>
            </a:r>
            <a:r>
              <a:rPr lang="it-IT" sz="3600" b="1" i="1" dirty="0" err="1" smtClean="0"/>
              <a:t>ipoudenti</a:t>
            </a:r>
            <a:endParaRPr lang="it-IT" sz="3600" b="1" i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427984" y="1412776"/>
            <a:ext cx="4464496" cy="5445224"/>
          </a:xfrm>
        </p:spPr>
        <p:txBody>
          <a:bodyPr>
            <a:noAutofit/>
          </a:bodyPr>
          <a:lstStyle/>
          <a:p>
            <a:pPr indent="-180000">
              <a:spcBef>
                <a:spcPts val="0"/>
              </a:spcBef>
              <a:buNone/>
            </a:pPr>
            <a:r>
              <a:rPr lang="it-IT" sz="2000" dirty="0" smtClean="0"/>
              <a:t>L'impossibilità di instaurare con gli altri </a:t>
            </a:r>
          </a:p>
          <a:p>
            <a:pPr indent="-180000">
              <a:spcBef>
                <a:spcPts val="0"/>
              </a:spcBef>
              <a:buNone/>
            </a:pPr>
            <a:r>
              <a:rPr lang="it-IT" sz="2000" dirty="0" smtClean="0"/>
              <a:t>una relazione significativa espone</a:t>
            </a:r>
          </a:p>
          <a:p>
            <a:pPr indent="-180000">
              <a:spcBef>
                <a:spcPts val="0"/>
              </a:spcBef>
              <a:buNone/>
            </a:pPr>
            <a:r>
              <a:rPr lang="it-IT" sz="2000" dirty="0" smtClean="0"/>
              <a:t>dunque la persona sorda a una serie di</a:t>
            </a:r>
          </a:p>
          <a:p>
            <a:pPr indent="-180000">
              <a:spcBef>
                <a:spcPts val="0"/>
              </a:spcBef>
              <a:buNone/>
            </a:pPr>
            <a:r>
              <a:rPr lang="it-IT" sz="2000" dirty="0" smtClean="0"/>
              <a:t>frustrazioni, spesso all'origine di</a:t>
            </a:r>
          </a:p>
          <a:p>
            <a:pPr indent="-180000">
              <a:spcBef>
                <a:spcPts val="0"/>
              </a:spcBef>
              <a:buNone/>
            </a:pPr>
            <a:r>
              <a:rPr lang="it-IT" sz="2000" dirty="0" smtClean="0"/>
              <a:t>atteggiamenti aggressivi  che sono, in</a:t>
            </a:r>
          </a:p>
          <a:p>
            <a:pPr indent="-180000">
              <a:spcBef>
                <a:spcPts val="0"/>
              </a:spcBef>
              <a:buNone/>
            </a:pPr>
            <a:r>
              <a:rPr lang="it-IT" sz="2000" dirty="0" smtClean="0"/>
              <a:t>effetti, più frequenti nei sordi che negli</a:t>
            </a:r>
          </a:p>
          <a:p>
            <a:pPr indent="-180000">
              <a:spcBef>
                <a:spcPts val="0"/>
              </a:spcBef>
              <a:buNone/>
            </a:pPr>
            <a:r>
              <a:rPr lang="it-IT" sz="2000" dirty="0" smtClean="0"/>
              <a:t>udenti. Ma, anche in questi casi, non</a:t>
            </a:r>
          </a:p>
          <a:p>
            <a:pPr indent="-180000">
              <a:spcBef>
                <a:spcPts val="0"/>
              </a:spcBef>
              <a:buNone/>
            </a:pPr>
            <a:r>
              <a:rPr lang="it-IT" sz="2000" dirty="0" smtClean="0"/>
              <a:t>bisogna lasciarsi ingannare dalle</a:t>
            </a:r>
          </a:p>
          <a:p>
            <a:pPr indent="-180000">
              <a:spcBef>
                <a:spcPts val="0"/>
              </a:spcBef>
              <a:buNone/>
            </a:pPr>
            <a:r>
              <a:rPr lang="it-IT" sz="2000" dirty="0" smtClean="0"/>
              <a:t>apparenze. l comportamenti aggressivi</a:t>
            </a:r>
          </a:p>
          <a:p>
            <a:pPr indent="-180000">
              <a:spcBef>
                <a:spcPts val="0"/>
              </a:spcBef>
              <a:buNone/>
            </a:pPr>
            <a:r>
              <a:rPr lang="it-IT" sz="2000" dirty="0" smtClean="0"/>
              <a:t>sono, infatti, risposte comuni sia ai</a:t>
            </a:r>
          </a:p>
          <a:p>
            <a:pPr indent="-180000">
              <a:spcBef>
                <a:spcPts val="0"/>
              </a:spcBef>
              <a:buNone/>
            </a:pPr>
            <a:r>
              <a:rPr lang="it-IT" sz="2000" dirty="0" smtClean="0"/>
              <a:t>Sordi che agli udenti: questi ultimi però</a:t>
            </a:r>
          </a:p>
          <a:p>
            <a:pPr indent="-180000">
              <a:spcBef>
                <a:spcPts val="0"/>
              </a:spcBef>
              <a:buNone/>
            </a:pPr>
            <a:r>
              <a:rPr lang="it-IT" sz="2000" dirty="0" smtClean="0"/>
              <a:t>possiedono una padronanza linguistica</a:t>
            </a:r>
          </a:p>
          <a:p>
            <a:pPr indent="-180000">
              <a:spcBef>
                <a:spcPts val="0"/>
              </a:spcBef>
              <a:buNone/>
            </a:pPr>
            <a:r>
              <a:rPr lang="it-IT" sz="2000" dirty="0" smtClean="0"/>
              <a:t>che consente loro di convogliare</a:t>
            </a:r>
          </a:p>
          <a:p>
            <a:pPr indent="-180000">
              <a:spcBef>
                <a:spcPts val="0"/>
              </a:spcBef>
              <a:buNone/>
            </a:pPr>
            <a:r>
              <a:rPr lang="it-IT" sz="2000" dirty="0" smtClean="0"/>
              <a:t>l'emotività in parole, spesso dure e</a:t>
            </a:r>
          </a:p>
          <a:p>
            <a:pPr indent="-180000">
              <a:spcBef>
                <a:spcPts val="0"/>
              </a:spcBef>
              <a:buNone/>
            </a:pPr>
            <a:r>
              <a:rPr lang="it-IT" sz="2000" dirty="0" smtClean="0"/>
              <a:t>taglienti, e di difendersi, sbagliando,</a:t>
            </a:r>
          </a:p>
          <a:p>
            <a:pPr indent="-180000">
              <a:spcBef>
                <a:spcPts val="0"/>
              </a:spcBef>
              <a:buNone/>
            </a:pPr>
            <a:r>
              <a:rPr lang="it-IT" sz="2000" dirty="0" smtClean="0"/>
              <a:t>attraverso l'ironia e il sarcasmo. </a:t>
            </a:r>
            <a:endParaRPr lang="it-IT" sz="2000" dirty="0"/>
          </a:p>
        </p:txBody>
      </p:sp>
      <p:pic>
        <p:nvPicPr>
          <p:cNvPr id="6146" name="Picture 2" descr="C:\Users\ennio\Desktop\sordo2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528" y="1556792"/>
            <a:ext cx="3833040" cy="460851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23528" y="0"/>
            <a:ext cx="8820472" cy="1412776"/>
          </a:xfrm>
        </p:spPr>
        <p:txBody>
          <a:bodyPr>
            <a:normAutofit/>
          </a:bodyPr>
          <a:lstStyle/>
          <a:p>
            <a:r>
              <a:rPr lang="it-IT" sz="3600" b="1" i="1" dirty="0" smtClean="0"/>
              <a:t>Indicazioni comportamentali da </a:t>
            </a:r>
            <a:r>
              <a:rPr lang="it-IT" sz="3600" b="1" i="1" dirty="0" smtClean="0"/>
              <a:t>adottare   </a:t>
            </a:r>
            <a:r>
              <a:rPr lang="it-IT" sz="3600" b="1" i="1" dirty="0" smtClean="0"/>
              <a:t>con persone non udenti e </a:t>
            </a:r>
            <a:r>
              <a:rPr lang="it-IT" sz="3600" b="1" i="1" dirty="0" err="1" smtClean="0"/>
              <a:t>ipoudenti</a:t>
            </a:r>
            <a:endParaRPr lang="it-IT" sz="3600" b="1" i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716016" y="1700808"/>
            <a:ext cx="4427984" cy="489654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it-IT" sz="2000" dirty="0" smtClean="0"/>
              <a:t>I  muti, invece, per la difficoltà di servirsi</a:t>
            </a:r>
          </a:p>
          <a:p>
            <a:pPr>
              <a:buNone/>
            </a:pPr>
            <a:r>
              <a:rPr lang="it-IT" sz="2000" dirty="0" smtClean="0"/>
              <a:t>del linguaggio verbale soprattutto nelle</a:t>
            </a:r>
          </a:p>
          <a:p>
            <a:pPr>
              <a:buNone/>
            </a:pPr>
            <a:r>
              <a:rPr lang="it-IT" sz="2000" dirty="0" smtClean="0"/>
              <a:t>situazioni di maggior coinvolgimento</a:t>
            </a:r>
          </a:p>
          <a:p>
            <a:pPr>
              <a:buNone/>
            </a:pPr>
            <a:r>
              <a:rPr lang="it-IT" sz="2000" dirty="0" smtClean="0"/>
              <a:t>emotivo, ricorrono spesso al linguaggio</a:t>
            </a:r>
          </a:p>
          <a:p>
            <a:pPr>
              <a:buNone/>
            </a:pPr>
            <a:r>
              <a:rPr lang="it-IT" sz="2000" dirty="0" smtClean="0"/>
              <a:t>del corpo, un linguaggio "di azione“</a:t>
            </a:r>
          </a:p>
          <a:p>
            <a:pPr>
              <a:buNone/>
            </a:pPr>
            <a:r>
              <a:rPr lang="it-IT" sz="2000" dirty="0" smtClean="0"/>
              <a:t>linguaggio dei segni, in cui scaricano</a:t>
            </a:r>
          </a:p>
          <a:p>
            <a:pPr>
              <a:buNone/>
            </a:pPr>
            <a:r>
              <a:rPr lang="it-IT" sz="2000" dirty="0" smtClean="0"/>
              <a:t>direttamente le frustrazioni. Questo tipo</a:t>
            </a:r>
          </a:p>
          <a:p>
            <a:pPr>
              <a:buNone/>
            </a:pPr>
            <a:r>
              <a:rPr lang="it-IT" sz="2000" dirty="0" smtClean="0"/>
              <a:t>di comportamento viene però giudicato</a:t>
            </a:r>
          </a:p>
          <a:p>
            <a:pPr>
              <a:buNone/>
            </a:pPr>
            <a:r>
              <a:rPr lang="it-IT" sz="2000" dirty="0" smtClean="0"/>
              <a:t>eccessivo e sanzionato con maggior</a:t>
            </a:r>
          </a:p>
          <a:p>
            <a:pPr>
              <a:buNone/>
            </a:pPr>
            <a:r>
              <a:rPr lang="it-IT" sz="2000" dirty="0" smtClean="0"/>
              <a:t>rigore rispetto a quello degli udenti.</a:t>
            </a:r>
          </a:p>
          <a:p>
            <a:pPr>
              <a:buNone/>
            </a:pPr>
            <a:endParaRPr lang="it-IT" sz="2000" dirty="0" smtClean="0"/>
          </a:p>
        </p:txBody>
      </p:sp>
      <p:pic>
        <p:nvPicPr>
          <p:cNvPr id="7172" name="Picture 4" descr="C:\Users\ennio\Desktop\download (1)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7544" y="2132857"/>
            <a:ext cx="2959186" cy="415952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51520" y="0"/>
            <a:ext cx="8892480" cy="1196752"/>
          </a:xfrm>
        </p:spPr>
        <p:txBody>
          <a:bodyPr>
            <a:normAutofit/>
          </a:bodyPr>
          <a:lstStyle/>
          <a:p>
            <a:r>
              <a:rPr lang="it-IT" sz="3600" b="1" i="1" dirty="0" smtClean="0"/>
              <a:t>Indicazioni comportamentali da </a:t>
            </a:r>
            <a:r>
              <a:rPr lang="it-IT" sz="3600" b="1" i="1" dirty="0" smtClean="0"/>
              <a:t>adottare   </a:t>
            </a:r>
            <a:r>
              <a:rPr lang="it-IT" sz="3600" b="1" i="1" dirty="0" smtClean="0"/>
              <a:t>con persone non udenti e </a:t>
            </a:r>
            <a:r>
              <a:rPr lang="it-IT" sz="3600" b="1" i="1" dirty="0" err="1" smtClean="0"/>
              <a:t>ipoudenti</a:t>
            </a:r>
            <a:endParaRPr lang="it-IT" sz="3600" b="1" i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48064" y="1484784"/>
            <a:ext cx="3744416" cy="4896544"/>
          </a:xfrm>
        </p:spPr>
        <p:txBody>
          <a:bodyPr>
            <a:normAutofit/>
          </a:bodyPr>
          <a:lstStyle/>
          <a:p>
            <a:r>
              <a:rPr lang="it-IT" sz="2000" dirty="0" smtClean="0"/>
              <a:t>In presenza di un sordo non parlate di lui con altri, a meno di non farvi capire chiaramente anche da lui. Dato che non sente, osserva attentamente ogni movimento e ogni sguardo onde potrebbe trarne conclusioni non corrette. Spesso il sordo tiene un'attenzione vigile e avverte con straordinaria sensibilità ciò che non sente. Tale situazione può eventualmente influire sul suo comportamento. </a:t>
            </a:r>
            <a:endParaRPr lang="it-IT" sz="2000" dirty="0"/>
          </a:p>
        </p:txBody>
      </p:sp>
      <p:pic>
        <p:nvPicPr>
          <p:cNvPr id="8194" name="Picture 2" descr="C:\Users\ennio\Desktop\download (2)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15896" y="1844824"/>
            <a:ext cx="4407089" cy="410445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512" y="0"/>
            <a:ext cx="8964488" cy="1340768"/>
          </a:xfrm>
        </p:spPr>
        <p:txBody>
          <a:bodyPr>
            <a:normAutofit fontScale="90000"/>
          </a:bodyPr>
          <a:lstStyle/>
          <a:p>
            <a:r>
              <a:rPr lang="it-IT" b="1" i="1" dirty="0" smtClean="0"/>
              <a:t>Alcune regole x comunicare con i sordi</a:t>
            </a:r>
            <a:endParaRPr lang="it-IT" b="1" i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endParaRPr lang="it-IT" dirty="0" smtClean="0"/>
          </a:p>
          <a:p>
            <a:r>
              <a:rPr lang="it-IT" dirty="0" smtClean="0"/>
              <a:t>Quando si usano nomi di persona, località o termini inconsueti, la lettura labiale è molto difficile. Se il sordo non riesce, nonostante gli sforzi, a recepire il messaggio, anziché spazientirsi, si può scrivere la parola a stampatello.</a:t>
            </a:r>
          </a:p>
          <a:p>
            <a:r>
              <a:rPr lang="it-IT" dirty="0" smtClean="0"/>
              <a:t>Anche </a:t>
            </a:r>
            <a:r>
              <a:rPr lang="it-IT" dirty="0" smtClean="0"/>
              <a:t>se la persona sorda porta le protesi acustiche, non sempre riesce a</a:t>
            </a:r>
          </a:p>
          <a:p>
            <a:pPr>
              <a:buNone/>
            </a:pPr>
            <a:r>
              <a:rPr lang="it-IT" dirty="0" smtClean="0"/>
              <a:t>      </a:t>
            </a:r>
            <a:r>
              <a:rPr lang="it-IT" dirty="0" smtClean="0"/>
              <a:t> </a:t>
            </a:r>
            <a:r>
              <a:rPr lang="it-IT" dirty="0" smtClean="0"/>
              <a:t>percepire perfettamente il parlato. Occorre dunque comportarsi       </a:t>
            </a:r>
          </a:p>
          <a:p>
            <a:pPr>
              <a:buNone/>
            </a:pPr>
            <a:r>
              <a:rPr lang="it-IT" dirty="0" smtClean="0"/>
              <a:t>      </a:t>
            </a:r>
            <a:r>
              <a:rPr lang="it-IT" dirty="0" smtClean="0"/>
              <a:t> </a:t>
            </a:r>
            <a:r>
              <a:rPr lang="it-IT" dirty="0" smtClean="0"/>
              <a:t>seguendo queste regole di comunicazione.</a:t>
            </a:r>
          </a:p>
          <a:p>
            <a:r>
              <a:rPr lang="it-IT" dirty="0" smtClean="0"/>
              <a:t>Per </a:t>
            </a:r>
            <a:r>
              <a:rPr lang="it-IT" dirty="0" smtClean="0"/>
              <a:t>la persona sorda è difficile seguire una conversazione di gruppo o una</a:t>
            </a:r>
          </a:p>
          <a:p>
            <a:pPr>
              <a:buNone/>
            </a:pPr>
            <a:r>
              <a:rPr lang="it-IT" dirty="0" smtClean="0"/>
              <a:t>        conferenza senza interprete. Occorre quindi aiutarlo a capire almeno gli</a:t>
            </a:r>
          </a:p>
          <a:p>
            <a:pPr>
              <a:buNone/>
            </a:pPr>
            <a:r>
              <a:rPr lang="it-IT" dirty="0" smtClean="0"/>
              <a:t>        argomenti principali attraverso la lettura labiale, trasmettendo parole e       </a:t>
            </a:r>
          </a:p>
          <a:p>
            <a:pPr>
              <a:buNone/>
            </a:pPr>
            <a:r>
              <a:rPr lang="it-IT" dirty="0" smtClean="0"/>
              <a:t>        frasi semplici e accompagnandole con gesti naturali.</a:t>
            </a:r>
            <a:endParaRPr lang="it-IT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0" y="0"/>
            <a:ext cx="8964488" cy="980728"/>
          </a:xfrm>
        </p:spPr>
        <p:txBody>
          <a:bodyPr>
            <a:normAutofit fontScale="90000"/>
          </a:bodyPr>
          <a:lstStyle/>
          <a:p>
            <a:r>
              <a:rPr lang="it-IT" b="1" i="1" dirty="0" smtClean="0"/>
              <a:t>Alcune regole x comunicare con i sordi</a:t>
            </a:r>
            <a:endParaRPr lang="it-IT" b="1" i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0" y="1124744"/>
            <a:ext cx="9144000" cy="5472608"/>
          </a:xfrm>
        </p:spPr>
        <p:txBody>
          <a:bodyPr>
            <a:noAutofit/>
          </a:bodyPr>
          <a:lstStyle/>
          <a:p>
            <a:r>
              <a:rPr lang="it-IT" sz="2000" dirty="0" smtClean="0"/>
              <a:t>Per consentire al sordo una buona lettura labiale la distanza ottimale nella</a:t>
            </a:r>
          </a:p>
          <a:p>
            <a:pPr>
              <a:buNone/>
            </a:pPr>
            <a:r>
              <a:rPr lang="it-IT" sz="2000" dirty="0" smtClean="0"/>
              <a:t>      conversazione </a:t>
            </a:r>
            <a:r>
              <a:rPr lang="it-IT" sz="2000" dirty="0" smtClean="0"/>
              <a:t>non deve mai superare il metro e </a:t>
            </a:r>
            <a:r>
              <a:rPr lang="it-IT" sz="2000" dirty="0" smtClean="0"/>
              <a:t>mezzo circa .</a:t>
            </a:r>
            <a:endParaRPr lang="it-IT" sz="2000" dirty="0" smtClean="0"/>
          </a:p>
          <a:p>
            <a:r>
              <a:rPr lang="it-IT" sz="2000" dirty="0" smtClean="0"/>
              <a:t>La fonte luminosa deve illuminare il viso di chi parla e non quello della </a:t>
            </a:r>
            <a:r>
              <a:rPr lang="it-IT" sz="2000" dirty="0" smtClean="0"/>
              <a:t>persona sorda</a:t>
            </a:r>
            <a:r>
              <a:rPr lang="it-IT" sz="2000" dirty="0" smtClean="0"/>
              <a:t>: bisogna parlare con il viso rivolto alla luce.</a:t>
            </a:r>
          </a:p>
          <a:p>
            <a:r>
              <a:rPr lang="it-IT" sz="2000" dirty="0" smtClean="0"/>
              <a:t>Chi </a:t>
            </a:r>
            <a:r>
              <a:rPr lang="it-IT" sz="2000" dirty="0" smtClean="0"/>
              <a:t>parla deve tenere ferma la testa.</a:t>
            </a:r>
          </a:p>
          <a:p>
            <a:r>
              <a:rPr lang="it-IT" sz="2000" dirty="0" smtClean="0"/>
              <a:t>Il</a:t>
            </a:r>
            <a:r>
              <a:rPr lang="it-IT" sz="2000" dirty="0" smtClean="0"/>
              <a:t> </a:t>
            </a:r>
            <a:r>
              <a:rPr lang="it-IT" sz="2000" dirty="0" smtClean="0"/>
              <a:t>viso di chi parla deve essere al livello degli occhi della persona sorda.</a:t>
            </a:r>
          </a:p>
          <a:p>
            <a:r>
              <a:rPr lang="it-IT" sz="2000" dirty="0" smtClean="0"/>
              <a:t>Occorre parlare distintamente, ma senza esagerare. Non bisogna in alcun </a:t>
            </a:r>
            <a:r>
              <a:rPr lang="it-IT" sz="2000" dirty="0" smtClean="0"/>
              <a:t>modo storpiare </a:t>
            </a:r>
            <a:r>
              <a:rPr lang="it-IT" sz="2000" dirty="0" smtClean="0"/>
              <a:t>la pronuncia. La lettura labiale infatti si basa sulla pronuncia corretta.</a:t>
            </a:r>
          </a:p>
          <a:p>
            <a:r>
              <a:rPr lang="it-IT" sz="2000" dirty="0" smtClean="0"/>
              <a:t>Si può parlare con un tono normale di voce, non occorre gridare. La velocità </a:t>
            </a:r>
            <a:r>
              <a:rPr lang="it-IT" sz="2000" dirty="0" smtClean="0"/>
              <a:t>del discorso </a:t>
            </a:r>
            <a:r>
              <a:rPr lang="it-IT" sz="2000" dirty="0" smtClean="0"/>
              <a:t>inoltre deve essere moderata: né troppo in fretta, né troppo adagio.</a:t>
            </a:r>
          </a:p>
          <a:p>
            <a:r>
              <a:rPr lang="it-IT" sz="2000" dirty="0" smtClean="0"/>
              <a:t>Usare possibilmente frasi corte, semplici ma complete. Non occorre parlare </a:t>
            </a:r>
            <a:r>
              <a:rPr lang="it-IT" sz="2000" dirty="0" smtClean="0"/>
              <a:t>in modo </a:t>
            </a:r>
            <a:r>
              <a:rPr lang="it-IT" sz="2000" dirty="0" smtClean="0"/>
              <a:t>infantile. Mettere in risalto la parola principale della frase. </a:t>
            </a:r>
            <a:endParaRPr lang="it-IT" sz="2000" dirty="0" smtClean="0"/>
          </a:p>
          <a:p>
            <a:r>
              <a:rPr lang="it-IT" sz="2000" dirty="0" smtClean="0"/>
              <a:t>Usare</a:t>
            </a:r>
            <a:r>
              <a:rPr lang="it-IT" sz="2000" dirty="0" smtClean="0"/>
              <a:t> </a:t>
            </a:r>
            <a:r>
              <a:rPr lang="it-IT" sz="2000" dirty="0" smtClean="0"/>
              <a:t>espressioni </a:t>
            </a:r>
            <a:r>
              <a:rPr lang="it-IT" sz="2000" dirty="0" smtClean="0"/>
              <a:t>del viso in relazione al tema del discorso</a:t>
            </a:r>
            <a:r>
              <a:rPr lang="it-IT" sz="2000" dirty="0" smtClean="0"/>
              <a:t>.  </a:t>
            </a:r>
            <a:r>
              <a:rPr lang="it-IT" sz="2000" dirty="0" smtClean="0"/>
              <a:t>Non tutti i suoni della lingua sono visibili sulle labbra: fare in modo che la persona . sorda possa vedere tutto ciò che è visibile sulle labbra.</a:t>
            </a:r>
          </a:p>
          <a:p>
            <a:endParaRPr lang="it-IT" sz="20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4000" b="1" i="1" dirty="0" smtClean="0"/>
              <a:t>Comportamenti in generale</a:t>
            </a:r>
            <a:endParaRPr lang="it-IT" sz="4000" b="1" i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283968" y="1268760"/>
            <a:ext cx="4860032" cy="5328592"/>
          </a:xfrm>
        </p:spPr>
        <p:txBody>
          <a:bodyPr>
            <a:noAutofit/>
          </a:bodyPr>
          <a:lstStyle/>
          <a:p>
            <a:r>
              <a:rPr lang="it-IT" sz="2000" dirty="0" smtClean="0"/>
              <a:t>È abbastanza comune avere qualche incertezza quando si parla o si interagisce con una persona affetta da una disabilità fisica, sensoriale o mentale. Le modalità di socializzazione con persone disabili non dovrebbero essere diverse da quelle adottate nelle relazioni interpersonali con qualsiasi altro individuo; tuttavia, se non si ha abbastanza familiarità con una determinata disabilità, si potrebbe temere di dire qualcosa di offensivo oppure di commettere errori nell’offrire assistenza.</a:t>
            </a:r>
            <a:r>
              <a:rPr lang="it-IT" sz="2000" b="1" dirty="0" smtClean="0"/>
              <a:t> Prima di ogni altra cosa, comportati educatamente.</a:t>
            </a:r>
            <a:r>
              <a:rPr lang="it-IT" sz="2000" dirty="0" smtClean="0"/>
              <a:t> Una persona con disabilità merita lo stesso rispetto e la stessa dignità di qualsiasi altra. Valutare sempre  l’individuo, non la sua disabilità.</a:t>
            </a:r>
            <a:r>
              <a:rPr lang="it-IT" sz="2000" b="1" dirty="0" smtClean="0"/>
              <a:t> </a:t>
            </a:r>
            <a:br>
              <a:rPr lang="it-IT" sz="2000" b="1" dirty="0" smtClean="0"/>
            </a:br>
            <a:endParaRPr lang="it-IT" sz="2000" dirty="0"/>
          </a:p>
        </p:txBody>
      </p:sp>
      <p:pic>
        <p:nvPicPr>
          <p:cNvPr id="2051" name="Picture 3" descr="C:\Users\ennio\Desktop\DOC.X SICUREZZA ANZIANI\Disabili\disabili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628801"/>
            <a:ext cx="4211397" cy="524359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4000" b="1" i="1" dirty="0" smtClean="0"/>
              <a:t>Comportamenti in generale</a:t>
            </a:r>
            <a:endParaRPr lang="it-IT" sz="4000" b="1" i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499992" y="1196752"/>
            <a:ext cx="4644008" cy="5661248"/>
          </a:xfrm>
        </p:spPr>
        <p:txBody>
          <a:bodyPr>
            <a:noAutofit/>
          </a:bodyPr>
          <a:lstStyle/>
          <a:p>
            <a:r>
              <a:rPr lang="it-IT" sz="2000" dirty="0" smtClean="0"/>
              <a:t>Quando gli parli, non usare un lessico infantile, dei vezzeggiativi oppure un tono di voce più alto della media. </a:t>
            </a:r>
            <a:endParaRPr lang="it-IT" sz="2000" dirty="0" smtClean="0"/>
          </a:p>
          <a:p>
            <a:r>
              <a:rPr lang="it-IT" sz="2000" dirty="0" smtClean="0"/>
              <a:t>Evita </a:t>
            </a:r>
            <a:r>
              <a:rPr lang="it-IT" sz="2000" dirty="0" smtClean="0"/>
              <a:t>i gesti sgarbati come una pacca sulla testa o sulla spalla. </a:t>
            </a:r>
            <a:endParaRPr lang="it-IT" sz="2000" dirty="0" smtClean="0"/>
          </a:p>
          <a:p>
            <a:r>
              <a:rPr lang="it-IT" sz="2000" dirty="0" smtClean="0"/>
              <a:t>Queste </a:t>
            </a:r>
            <a:r>
              <a:rPr lang="it-IT" sz="2000" dirty="0" smtClean="0"/>
              <a:t>cattive abitudini denotano la tua mancanza di fiducia nelle capacità intellettive della persona e la tua tendenza a paragonarla a un bambino. </a:t>
            </a:r>
            <a:endParaRPr lang="it-IT" sz="2000" dirty="0" smtClean="0"/>
          </a:p>
          <a:p>
            <a:r>
              <a:rPr lang="it-IT" sz="2000" dirty="0" smtClean="0"/>
              <a:t>Usa </a:t>
            </a:r>
            <a:r>
              <a:rPr lang="it-IT" sz="2000" dirty="0" smtClean="0"/>
              <a:t>un linguaggio e un tono di voce regolare e trattala come faresti con chiunque altro.</a:t>
            </a:r>
            <a:r>
              <a:rPr lang="it-IT" sz="2000" b="1" dirty="0" smtClean="0"/>
              <a:t> </a:t>
            </a:r>
            <a:endParaRPr lang="it-IT" sz="2000" b="1" dirty="0" smtClean="0"/>
          </a:p>
          <a:p>
            <a:r>
              <a:rPr lang="it-IT" sz="2000" b="1" dirty="0" smtClean="0"/>
              <a:t>Non </a:t>
            </a:r>
            <a:r>
              <a:rPr lang="it-IT" sz="2000" b="1" dirty="0" smtClean="0"/>
              <a:t>trattare mai una persona con disabilità dall’alto al basso.                                   </a:t>
            </a:r>
            <a:r>
              <a:rPr lang="it-IT" sz="2000" dirty="0" smtClean="0"/>
              <a:t>Indipendentemente dal suo deficit, a nessuno piace essere trattato come un bambino.</a:t>
            </a:r>
            <a:endParaRPr lang="it-IT" sz="2000" dirty="0"/>
          </a:p>
        </p:txBody>
      </p:sp>
      <p:pic>
        <p:nvPicPr>
          <p:cNvPr id="8194" name="Picture 2" descr="C:\Users\ennio\Desktop\DOC.X SICUREZZA ANZIANI\Disabili\disabili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628801"/>
            <a:ext cx="4499992" cy="489654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it-IT" sz="3600" b="1" i="1" dirty="0" smtClean="0"/>
              <a:t>Indicazioni comportamentali da adottare con persone su sedia a ruote</a:t>
            </a:r>
            <a:endParaRPr lang="it-IT" sz="3600" b="1" i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076056" y="1484784"/>
            <a:ext cx="4067944" cy="4968552"/>
          </a:xfrm>
        </p:spPr>
        <p:txBody>
          <a:bodyPr>
            <a:normAutofit fontScale="92500" lnSpcReduction="20000"/>
          </a:bodyPr>
          <a:lstStyle/>
          <a:p>
            <a:r>
              <a:rPr lang="it-IT" sz="2000" dirty="0" smtClean="0"/>
              <a:t>Quando incontri per la prima volta una persona sulla sedia a rotelle, </a:t>
            </a:r>
            <a:r>
              <a:rPr lang="it-IT" sz="2000" dirty="0" err="1" smtClean="0"/>
              <a:t>stringigli</a:t>
            </a:r>
            <a:r>
              <a:rPr lang="it-IT" sz="2000" dirty="0" smtClean="0"/>
              <a:t> </a:t>
            </a:r>
            <a:r>
              <a:rPr lang="it-IT" sz="2000" dirty="0" smtClean="0"/>
              <a:t>la mano, proprio come faresti con qualsiasi altra persona. Una stretta di mano aiuta a stabilire il contatto fisico e ad attenuare lo stato di tensione psicologica ed </a:t>
            </a:r>
            <a:r>
              <a:rPr lang="it-IT" sz="2000" dirty="0" smtClean="0"/>
              <a:t>emotiva.</a:t>
            </a:r>
          </a:p>
          <a:p>
            <a:r>
              <a:rPr lang="it-IT" sz="2000" baseline="30000" dirty="0" smtClean="0"/>
              <a:t> </a:t>
            </a:r>
            <a:r>
              <a:rPr lang="it-IT" sz="2000" dirty="0" smtClean="0"/>
              <a:t>Anche nei casi in cui la persona ha un arto artificiale, generalmente è naturale stringerle la mano . </a:t>
            </a:r>
            <a:endParaRPr lang="it-IT" sz="2000" dirty="0" smtClean="0"/>
          </a:p>
          <a:p>
            <a:r>
              <a:rPr lang="it-IT" sz="2000" dirty="0" smtClean="0"/>
              <a:t>Se </a:t>
            </a:r>
            <a:r>
              <a:rPr lang="it-IT" sz="2000" dirty="0" smtClean="0"/>
              <a:t>la persona non può o non vuole stringerti la mano, probabilmente si rifiuterà educatamente. </a:t>
            </a:r>
            <a:endParaRPr lang="it-IT" sz="2000" dirty="0" smtClean="0"/>
          </a:p>
          <a:p>
            <a:r>
              <a:rPr lang="it-IT" sz="2000" dirty="0" smtClean="0"/>
              <a:t>Non </a:t>
            </a:r>
            <a:r>
              <a:rPr lang="it-IT" sz="2000" dirty="0" smtClean="0"/>
              <a:t>offenderti, perché il suo rifiuto molto probabilmente è dettato dalla preoccupazione del gesto fisico e non ha niente a che vedere con te.</a:t>
            </a:r>
            <a:endParaRPr lang="it-IT" sz="2000" dirty="0"/>
          </a:p>
        </p:txBody>
      </p:sp>
      <p:pic>
        <p:nvPicPr>
          <p:cNvPr id="3074" name="Picture 2" descr="C:\Users\ennio\Desktop\DOC.X SICUREZZA ANZIANI\Disabili\falsi_invalidi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628800"/>
            <a:ext cx="5112568" cy="498308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248" cy="1066130"/>
          </a:xfrm>
        </p:spPr>
        <p:txBody>
          <a:bodyPr>
            <a:noAutofit/>
          </a:bodyPr>
          <a:lstStyle/>
          <a:p>
            <a:r>
              <a:rPr lang="it-IT" sz="3600" b="1" i="1" dirty="0" smtClean="0"/>
              <a:t>Indicazioni comportamentali da adottare con persone su sedia a ruote</a:t>
            </a:r>
            <a:endParaRPr lang="it-IT" sz="3600" b="1" i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932040" y="1628800"/>
            <a:ext cx="3744416" cy="5229200"/>
          </a:xfrm>
        </p:spPr>
        <p:txBody>
          <a:bodyPr>
            <a:normAutofit/>
          </a:bodyPr>
          <a:lstStyle/>
          <a:p>
            <a:r>
              <a:rPr lang="it-IT" sz="2000" dirty="0" smtClean="0"/>
              <a:t>È importante avere la consapevolezza del  problema da affrontare per poter  offrire un aiuto valido. </a:t>
            </a:r>
            <a:endParaRPr lang="it-IT" sz="2000" dirty="0" smtClean="0"/>
          </a:p>
          <a:p>
            <a:r>
              <a:rPr lang="it-IT" sz="2000" dirty="0" smtClean="0"/>
              <a:t>Sarà </a:t>
            </a:r>
            <a:r>
              <a:rPr lang="it-IT" sz="2000" dirty="0" smtClean="0"/>
              <a:t>quindi necessario parlare con la persona interessata e cercare di capire quali sono le sue esigenze, regolandosi preventivamente per evitare situazioni che possono divenire fonte di disagio . </a:t>
            </a:r>
            <a:endParaRPr lang="it-IT" sz="2000" dirty="0" smtClean="0"/>
          </a:p>
          <a:p>
            <a:r>
              <a:rPr lang="it-IT" sz="2000" dirty="0" smtClean="0"/>
              <a:t>Prima </a:t>
            </a:r>
            <a:r>
              <a:rPr lang="it-IT" sz="2000" dirty="0" smtClean="0"/>
              <a:t>di aiutare è bene capire, per poi rispettare il naturale desiderio di autonomia di ogni persona.</a:t>
            </a:r>
          </a:p>
        </p:txBody>
      </p:sp>
      <p:pic>
        <p:nvPicPr>
          <p:cNvPr id="4098" name="Picture 2" descr="C:\Users\ennio\Desktop\DOC.X SICUREZZA ANZIANI\Disabili\corto1-640x476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844824"/>
            <a:ext cx="4499992" cy="475252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it-IT" sz="3600" b="1" i="1" dirty="0" smtClean="0"/>
              <a:t>Indicazioni comportamentali da adottare con persone su sedia a ruote</a:t>
            </a:r>
            <a:endParaRPr lang="it-IT" sz="3600" b="1" i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860032" y="1484784"/>
            <a:ext cx="4032448" cy="5112568"/>
          </a:xfrm>
        </p:spPr>
        <p:txBody>
          <a:bodyPr>
            <a:normAutofit fontScale="92500"/>
          </a:bodyPr>
          <a:lstStyle/>
          <a:p>
            <a:r>
              <a:rPr lang="it-IT" sz="2000" dirty="0" err="1" smtClean="0"/>
              <a:t>ln</a:t>
            </a:r>
            <a:r>
              <a:rPr lang="it-IT" sz="2000" dirty="0" smtClean="0"/>
              <a:t> presenza ad esempio di barriere come un gradino, o per operazioni più difficili, lasciarsi sempre guidare dall'interessato che consiglierà come eseguire I'eventuale manovra </a:t>
            </a:r>
            <a:endParaRPr lang="it-IT" sz="2000" dirty="0" smtClean="0"/>
          </a:p>
          <a:p>
            <a:r>
              <a:rPr lang="it-IT" sz="2000" dirty="0" smtClean="0"/>
              <a:t>La </a:t>
            </a:r>
            <a:r>
              <a:rPr lang="it-IT" sz="2000" dirty="0" smtClean="0"/>
              <a:t>sedia a ruote va spinta dolcemente senza movimenti bruschi e con una velocità ragionevole. Per sollevarla non afferrarla dove capita, ma chiedere indicazioni all’interessato, essere discreti nell'aiutare e se ci si trova in mezzo a più persone fare attenzione a non urtarle con la sedia a ruote in quanto ciò potrebbe creare imbarazzo alla persona .</a:t>
            </a:r>
          </a:p>
          <a:p>
            <a:endParaRPr lang="it-IT" sz="2000" dirty="0" smtClean="0"/>
          </a:p>
          <a:p>
            <a:endParaRPr lang="it-IT" sz="2000" dirty="0" smtClean="0"/>
          </a:p>
        </p:txBody>
      </p:sp>
      <p:pic>
        <p:nvPicPr>
          <p:cNvPr id="5122" name="Picture 2" descr="C:\Users\ennio\Desktop\DOC.X SICUREZZA ANZIANI\Disabili\abbattere-barriere-architettoniche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520" y="1844824"/>
            <a:ext cx="4604011" cy="468052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512" y="0"/>
            <a:ext cx="8964488" cy="1124744"/>
          </a:xfrm>
        </p:spPr>
        <p:txBody>
          <a:bodyPr>
            <a:noAutofit/>
          </a:bodyPr>
          <a:lstStyle/>
          <a:p>
            <a:r>
              <a:rPr lang="it-IT" sz="3600" b="1" i="1" dirty="0" smtClean="0"/>
              <a:t>Comportamento </a:t>
            </a:r>
            <a:r>
              <a:rPr lang="it-IT" sz="3600" b="1" i="1" dirty="0" smtClean="0"/>
              <a:t>da adottare </a:t>
            </a:r>
            <a:r>
              <a:rPr lang="it-IT" sz="3600" b="1" i="1" dirty="0" smtClean="0"/>
              <a:t>con  persone non </a:t>
            </a:r>
            <a:r>
              <a:rPr lang="it-IT" sz="3600" b="1" i="1" dirty="0" smtClean="0"/>
              <a:t>vedenti e ipovedenti</a:t>
            </a:r>
            <a:endParaRPr lang="it-IT" sz="3600" b="1" i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220072" y="1340768"/>
            <a:ext cx="3672408" cy="5256584"/>
          </a:xfrm>
        </p:spPr>
        <p:txBody>
          <a:bodyPr>
            <a:noAutofit/>
          </a:bodyPr>
          <a:lstStyle/>
          <a:p>
            <a:r>
              <a:rPr lang="it-IT" sz="2000" dirty="0" smtClean="0"/>
              <a:t> Se il non vedente è accompagnato rivolgere la parola all’interessato e non a chi lo accompagna. L’interessato non è in grado di leggere le espressioni del vostro volto o cogliere i gesti, quindi bisogna farsi comprendere principalmente mediante le parole. </a:t>
            </a:r>
            <a:endParaRPr lang="it-IT" sz="2000" dirty="0" smtClean="0"/>
          </a:p>
          <a:p>
            <a:r>
              <a:rPr lang="it-IT" sz="2000" dirty="0" smtClean="0"/>
              <a:t>Nel </a:t>
            </a:r>
            <a:r>
              <a:rPr lang="it-IT" sz="2000" dirty="0" smtClean="0"/>
              <a:t>presentarsi richiamare la sua attenzione chiamandolo per nome, oppure toccandolo leggermente sul braccio.</a:t>
            </a:r>
          </a:p>
        </p:txBody>
      </p:sp>
      <p:pic>
        <p:nvPicPr>
          <p:cNvPr id="1027" name="Picture 3" descr="C:\Users\ennio\Desktop\images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1540151"/>
            <a:ext cx="4896544" cy="505720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51520" y="0"/>
            <a:ext cx="8892480" cy="1196752"/>
          </a:xfrm>
        </p:spPr>
        <p:txBody>
          <a:bodyPr>
            <a:normAutofit fontScale="90000"/>
          </a:bodyPr>
          <a:lstStyle/>
          <a:p>
            <a:r>
              <a:rPr lang="it-IT" sz="4000" b="1" dirty="0" smtClean="0"/>
              <a:t> </a:t>
            </a:r>
            <a:r>
              <a:rPr lang="it-IT" sz="4000" b="1" i="1" dirty="0" smtClean="0"/>
              <a:t>Comportamento </a:t>
            </a:r>
            <a:r>
              <a:rPr lang="it-IT" sz="4000" b="1" i="1" dirty="0" smtClean="0"/>
              <a:t>da adottare con persone non vedenti e ipovedenti</a:t>
            </a:r>
            <a:endParaRPr lang="it-IT" sz="4000" b="1" i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644008" y="1412776"/>
            <a:ext cx="4248472" cy="5256584"/>
          </a:xfrm>
        </p:spPr>
        <p:txBody>
          <a:bodyPr>
            <a:noAutofit/>
          </a:bodyPr>
          <a:lstStyle/>
          <a:p>
            <a:r>
              <a:rPr lang="it-IT" sz="2000" dirty="0" smtClean="0"/>
              <a:t>Interagire con un non vedente può essere un po' frustrante, all'inizio. Ma con una mentalità aperta e l'aiuto di alcuni consigli, ti renderai conto che i non vedenti sono persone proprio come noi </a:t>
            </a:r>
            <a:r>
              <a:rPr lang="it-IT" sz="2000" dirty="0" smtClean="0"/>
              <a:t>.</a:t>
            </a:r>
          </a:p>
          <a:p>
            <a:r>
              <a:rPr lang="it-IT" sz="2000" dirty="0" smtClean="0"/>
              <a:t>Se </a:t>
            </a:r>
            <a:r>
              <a:rPr lang="it-IT" sz="2000" dirty="0" smtClean="0"/>
              <a:t>l'interessato chiede di essere guidato, offritele il vostro braccio e procedete con lui. Avvisatelo sempre della presenza di uno o più gradini ed indicate se sono a salire o a scendere.  Regolatevi in questo modo anche in presenza di scale mobili . Chiedete se preferisce il vostro braccio o il corrimano, nel caso fategli poggiare la mano sul corrimano stesso. </a:t>
            </a:r>
            <a:endParaRPr lang="it-IT" sz="2000" dirty="0"/>
          </a:p>
        </p:txBody>
      </p:sp>
      <p:pic>
        <p:nvPicPr>
          <p:cNvPr id="2050" name="Picture 2" descr="C:\Users\ennio\Desktop\Google_Nexu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268760"/>
            <a:ext cx="4427984" cy="535286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340768"/>
          </a:xfrm>
        </p:spPr>
        <p:txBody>
          <a:bodyPr>
            <a:normAutofit/>
          </a:bodyPr>
          <a:lstStyle/>
          <a:p>
            <a:r>
              <a:rPr lang="it-IT" sz="3600" b="1" i="1" dirty="0" smtClean="0"/>
              <a:t>Comportamento da adottare con persone </a:t>
            </a:r>
            <a:r>
              <a:rPr lang="it-IT" sz="3600" b="1" i="1" dirty="0" smtClean="0"/>
              <a:t>   non </a:t>
            </a:r>
            <a:r>
              <a:rPr lang="it-IT" sz="3600" b="1" i="1" dirty="0" smtClean="0"/>
              <a:t>vedenti e ipovedenti</a:t>
            </a:r>
            <a:endParaRPr lang="it-IT" sz="3600" b="1" i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788024" y="1340768"/>
            <a:ext cx="4104456" cy="5256584"/>
          </a:xfrm>
        </p:spPr>
        <p:txBody>
          <a:bodyPr>
            <a:normAutofit/>
          </a:bodyPr>
          <a:lstStyle/>
          <a:p>
            <a:r>
              <a:rPr lang="it-IT" sz="2000" dirty="0" smtClean="0"/>
              <a:t>Avvertite sempre se vi allontanate e avvisate quando tornate .</a:t>
            </a:r>
          </a:p>
          <a:p>
            <a:r>
              <a:rPr lang="it-IT" sz="2000" dirty="0" smtClean="0"/>
              <a:t>Per descrivere la posizione di oggetti fatelo dando riferimenti in base </a:t>
            </a:r>
            <a:r>
              <a:rPr lang="it-IT" sz="2000" dirty="0" smtClean="0"/>
              <a:t>alla </a:t>
            </a:r>
            <a:r>
              <a:rPr lang="it-IT" sz="2000" dirty="0" smtClean="0"/>
              <a:t>posizione dell'interessato </a:t>
            </a:r>
          </a:p>
          <a:p>
            <a:r>
              <a:rPr lang="it-IT" sz="2000" dirty="0" smtClean="0"/>
              <a:t>Se vi si chiede di accompagnare la persona al servizio igienico e siete dello stesso sesso, entrate con lui e descrivetegli il tipo di bagno, la dislocazione dei sanitari e delle attrezzature come il porta rotoli e l'asciugamano. </a:t>
            </a:r>
            <a:r>
              <a:rPr lang="it-IT" sz="2000" dirty="0" smtClean="0"/>
              <a:t> </a:t>
            </a:r>
            <a:r>
              <a:rPr lang="it-IT" sz="2000" dirty="0" err="1" smtClean="0"/>
              <a:t>lnformatelo</a:t>
            </a:r>
            <a:r>
              <a:rPr lang="it-IT" sz="2000" dirty="0" smtClean="0"/>
              <a:t>  sulla </a:t>
            </a:r>
            <a:r>
              <a:rPr lang="it-IT" sz="2000" dirty="0" smtClean="0"/>
              <a:t>situazione igienica dell'ambiente.</a:t>
            </a:r>
          </a:p>
          <a:p>
            <a:r>
              <a:rPr lang="it-IT" sz="2000" dirty="0" smtClean="0"/>
              <a:t>Se non siete dello stesso sesso fatevi aiutare da qualcuno che lo sia.</a:t>
            </a:r>
          </a:p>
        </p:txBody>
      </p:sp>
      <p:pic>
        <p:nvPicPr>
          <p:cNvPr id="4098" name="Picture 2" descr="C:\Users\ennio\Desktop\images (1)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520" y="1700808"/>
            <a:ext cx="4427984" cy="468052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806</TotalTime>
  <Words>1547</Words>
  <Application>Microsoft Office PowerPoint</Application>
  <PresentationFormat>Presentazione su schermo (4:3)</PresentationFormat>
  <Paragraphs>108</Paragraphs>
  <Slides>17</Slides>
  <Notes>17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17</vt:i4>
      </vt:variant>
    </vt:vector>
  </HeadingPairs>
  <TitlesOfParts>
    <vt:vector size="18" baseType="lpstr">
      <vt:lpstr>Tema di Office</vt:lpstr>
      <vt:lpstr>   Disabili </vt:lpstr>
      <vt:lpstr>Comportamenti in generale</vt:lpstr>
      <vt:lpstr>Comportamenti in generale</vt:lpstr>
      <vt:lpstr>Indicazioni comportamentali da adottare con persone su sedia a ruote</vt:lpstr>
      <vt:lpstr>Indicazioni comportamentali da adottare con persone su sedia a ruote</vt:lpstr>
      <vt:lpstr>Indicazioni comportamentali da adottare con persone su sedia a ruote</vt:lpstr>
      <vt:lpstr>Comportamento da adottare con  persone non vedenti e ipovedenti</vt:lpstr>
      <vt:lpstr> Comportamento da adottare con persone non vedenti e ipovedenti</vt:lpstr>
      <vt:lpstr>Comportamento da adottare con persone    non vedenti e ipovedenti</vt:lpstr>
      <vt:lpstr>Comportamento da adottare con persone    non vedenti e ipovedenti</vt:lpstr>
      <vt:lpstr>Comportamento da adottare con persone    non vedenti e ipovedenti</vt:lpstr>
      <vt:lpstr>Indicazioni comportamentali da adottare con persone sordomute, congenite o acquisite</vt:lpstr>
      <vt:lpstr>Indicazioni comportamentali da adottare con persone non udenti e ipoudenti</vt:lpstr>
      <vt:lpstr>Indicazioni comportamentali da adottare   con persone non udenti e ipoudenti</vt:lpstr>
      <vt:lpstr>Indicazioni comportamentali da adottare   con persone non udenti e ipoudenti</vt:lpstr>
      <vt:lpstr>Alcune regole x comunicare con i sordi</vt:lpstr>
      <vt:lpstr>Alcune regole x comunicare con i sordi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Disabili</dc:title>
  <dc:creator>ennio</dc:creator>
  <cp:lastModifiedBy>ennio</cp:lastModifiedBy>
  <cp:revision>95</cp:revision>
  <dcterms:created xsi:type="dcterms:W3CDTF">2017-04-21T10:29:10Z</dcterms:created>
  <dcterms:modified xsi:type="dcterms:W3CDTF">2017-05-19T20:27:00Z</dcterms:modified>
</cp:coreProperties>
</file>