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3" r:id="rId2"/>
    <p:sldId id="276" r:id="rId3"/>
    <p:sldId id="292" r:id="rId4"/>
    <p:sldId id="274" r:id="rId5"/>
    <p:sldId id="273" r:id="rId6"/>
    <p:sldId id="261" r:id="rId7"/>
    <p:sldId id="267" r:id="rId8"/>
    <p:sldId id="272" r:id="rId9"/>
    <p:sldId id="271" r:id="rId10"/>
    <p:sldId id="290" r:id="rId11"/>
    <p:sldId id="270" r:id="rId12"/>
    <p:sldId id="289" r:id="rId13"/>
    <p:sldId id="279" r:id="rId14"/>
    <p:sldId id="281" r:id="rId15"/>
    <p:sldId id="284" r:id="rId16"/>
    <p:sldId id="280" r:id="rId17"/>
    <p:sldId id="282" r:id="rId18"/>
    <p:sldId id="277" r:id="rId19"/>
    <p:sldId id="278" r:id="rId20"/>
    <p:sldId id="285" r:id="rId21"/>
    <p:sldId id="257" r:id="rId22"/>
    <p:sldId id="287" r:id="rId23"/>
    <p:sldId id="288" r:id="rId24"/>
    <p:sldId id="291"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65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10ED6C-4D07-4500-B15D-8E82C88F6569}" type="datetimeFigureOut">
              <a:rPr lang="it-IT" smtClean="0"/>
              <a:pPr/>
              <a:t>19/11/2016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BA1CC3-1AE4-4BDE-837B-B66716D1C686}"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0BA1CC3-1AE4-4BDE-837B-B66716D1C686}"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0BA1CC3-1AE4-4BDE-837B-B66716D1C686}"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0BA1CC3-1AE4-4BDE-837B-B66716D1C686}"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0BA1CC3-1AE4-4BDE-837B-B66716D1C686}"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0BA1CC3-1AE4-4BDE-837B-B66716D1C686}" type="slidenum">
              <a:rPr lang="it-IT" smtClean="0"/>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0BA1CC3-1AE4-4BDE-837B-B66716D1C686}" type="slidenum">
              <a:rPr lang="it-IT" smtClean="0"/>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0BA1CC3-1AE4-4BDE-837B-B66716D1C686}" type="slidenum">
              <a:rPr lang="it-IT" smtClean="0"/>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0BA1CC3-1AE4-4BDE-837B-B66716D1C686}" type="slidenum">
              <a:rPr lang="it-IT" smtClean="0"/>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0BA1CC3-1AE4-4BDE-837B-B66716D1C686}" type="slidenum">
              <a:rPr lang="it-IT" smtClean="0"/>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0BA1CC3-1AE4-4BDE-837B-B66716D1C686}" type="slidenum">
              <a:rPr lang="it-IT" smtClean="0"/>
              <a:pPr/>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0BA1CC3-1AE4-4BDE-837B-B66716D1C686}" type="slidenum">
              <a:rPr lang="it-IT" smtClean="0"/>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0BA1CC3-1AE4-4BDE-837B-B66716D1C686}"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0BA1CC3-1AE4-4BDE-837B-B66716D1C686}" type="slidenum">
              <a:rPr lang="it-IT" smtClean="0"/>
              <a:pPr/>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0BA1CC3-1AE4-4BDE-837B-B66716D1C686}" type="slidenum">
              <a:rPr lang="it-IT" smtClean="0"/>
              <a:pPr/>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0BA1CC3-1AE4-4BDE-837B-B66716D1C686}" type="slidenum">
              <a:rPr lang="it-IT" smtClean="0"/>
              <a:pPr/>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0BA1CC3-1AE4-4BDE-837B-B66716D1C686}" type="slidenum">
              <a:rPr lang="it-IT" smtClean="0"/>
              <a:pPr/>
              <a:t>23</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0BA1CC3-1AE4-4BDE-837B-B66716D1C686}" type="slidenum">
              <a:rPr lang="it-IT" smtClean="0"/>
              <a:pPr/>
              <a:t>24</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0BA1CC3-1AE4-4BDE-837B-B66716D1C686}"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0BA1CC3-1AE4-4BDE-837B-B66716D1C686}"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0BA1CC3-1AE4-4BDE-837B-B66716D1C686}"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0BA1CC3-1AE4-4BDE-837B-B66716D1C686}"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0BA1CC3-1AE4-4BDE-837B-B66716D1C686}"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0BA1CC3-1AE4-4BDE-837B-B66716D1C686}"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0BA1CC3-1AE4-4BDE-837B-B66716D1C686}"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60DFB88-319E-4BB8-9A5C-BEB72FF61AA2}" type="datetimeFigureOut">
              <a:rPr lang="it-IT" smtClean="0"/>
              <a:pPr/>
              <a:t>19/11/2016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3E48062-EC03-43B6-BDE9-F368A041EF42}"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60DFB88-319E-4BB8-9A5C-BEB72FF61AA2}" type="datetimeFigureOut">
              <a:rPr lang="it-IT" smtClean="0"/>
              <a:pPr/>
              <a:t>19/11/2016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3E48062-EC03-43B6-BDE9-F368A041EF42}"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60DFB88-319E-4BB8-9A5C-BEB72FF61AA2}" type="datetimeFigureOut">
              <a:rPr lang="it-IT" smtClean="0"/>
              <a:pPr/>
              <a:t>19/11/2016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3E48062-EC03-43B6-BDE9-F368A041EF42}"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60DFB88-319E-4BB8-9A5C-BEB72FF61AA2}" type="datetimeFigureOut">
              <a:rPr lang="it-IT" smtClean="0"/>
              <a:pPr/>
              <a:t>19/11/2016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3E48062-EC03-43B6-BDE9-F368A041EF42}"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60DFB88-319E-4BB8-9A5C-BEB72FF61AA2}" type="datetimeFigureOut">
              <a:rPr lang="it-IT" smtClean="0"/>
              <a:pPr/>
              <a:t>19/11/2016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3E48062-EC03-43B6-BDE9-F368A041EF42}"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60DFB88-319E-4BB8-9A5C-BEB72FF61AA2}" type="datetimeFigureOut">
              <a:rPr lang="it-IT" smtClean="0"/>
              <a:pPr/>
              <a:t>19/11/2016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3E48062-EC03-43B6-BDE9-F368A041EF42}"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60DFB88-319E-4BB8-9A5C-BEB72FF61AA2}" type="datetimeFigureOut">
              <a:rPr lang="it-IT" smtClean="0"/>
              <a:pPr/>
              <a:t>19/11/2016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3E48062-EC03-43B6-BDE9-F368A041EF42}"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60DFB88-319E-4BB8-9A5C-BEB72FF61AA2}" type="datetimeFigureOut">
              <a:rPr lang="it-IT" smtClean="0"/>
              <a:pPr/>
              <a:t>19/11/2016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3E48062-EC03-43B6-BDE9-F368A041EF42}"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60DFB88-319E-4BB8-9A5C-BEB72FF61AA2}" type="datetimeFigureOut">
              <a:rPr lang="it-IT" smtClean="0"/>
              <a:pPr/>
              <a:t>19/11/2016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3E48062-EC03-43B6-BDE9-F368A041EF42}"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60DFB88-319E-4BB8-9A5C-BEB72FF61AA2}" type="datetimeFigureOut">
              <a:rPr lang="it-IT" smtClean="0"/>
              <a:pPr/>
              <a:t>19/11/2016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3E48062-EC03-43B6-BDE9-F368A041EF42}"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60DFB88-319E-4BB8-9A5C-BEB72FF61AA2}" type="datetimeFigureOut">
              <a:rPr lang="it-IT" smtClean="0"/>
              <a:pPr/>
              <a:t>19/11/2016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3E48062-EC03-43B6-BDE9-F368A041EF42}"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0DFB88-319E-4BB8-9A5C-BEB72FF61AA2}" type="datetimeFigureOut">
              <a:rPr lang="it-IT" smtClean="0"/>
              <a:pPr/>
              <a:t>19/11/2016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48062-EC03-43B6-BDE9-F368A041EF42}"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800" b="1" dirty="0" smtClean="0">
                <a:solidFill>
                  <a:schemeClr val="accent1">
                    <a:lumMod val="75000"/>
                  </a:schemeClr>
                </a:solidFill>
              </a:rPr>
              <a:t>Come comportarsi in caso di incidenti domestici</a:t>
            </a:r>
            <a:endParaRPr lang="it-IT" sz="4800" b="1" dirty="0">
              <a:solidFill>
                <a:schemeClr val="accent1">
                  <a:lumMod val="75000"/>
                </a:schemeClr>
              </a:solidFill>
            </a:endParaRPr>
          </a:p>
        </p:txBody>
      </p:sp>
      <p:sp>
        <p:nvSpPr>
          <p:cNvPr id="3" name="Segnaposto contenuto 2"/>
          <p:cNvSpPr>
            <a:spLocks noGrp="1"/>
          </p:cNvSpPr>
          <p:nvPr>
            <p:ph idx="1"/>
          </p:nvPr>
        </p:nvSpPr>
        <p:spPr/>
        <p:txBody>
          <a:bodyPr/>
          <a:lstStyle/>
          <a:p>
            <a:pPr>
              <a:buNone/>
            </a:pPr>
            <a:endParaRPr lang="it-IT" dirty="0"/>
          </a:p>
        </p:txBody>
      </p:sp>
      <p:pic>
        <p:nvPicPr>
          <p:cNvPr id="2050" name="Picture 2" descr="https://encrypted-tbn3.gstatic.com/images?q=tbn:ANd9GcQ4forcGiUMM8_LnhVWw1fkEVM-5um7Ky1Cv6HxjM0PscY_bNEj"/>
          <p:cNvPicPr>
            <a:picLocks noChangeAspect="1" noChangeArrowheads="1"/>
          </p:cNvPicPr>
          <p:nvPr/>
        </p:nvPicPr>
        <p:blipFill>
          <a:blip r:embed="rId3" cstate="print"/>
          <a:srcRect/>
          <a:stretch>
            <a:fillRect/>
          </a:stretch>
        </p:blipFill>
        <p:spPr bwMode="auto">
          <a:xfrm>
            <a:off x="395536" y="1587110"/>
            <a:ext cx="8352928" cy="4836037"/>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3707904" cy="836712"/>
          </a:xfrm>
        </p:spPr>
        <p:txBody>
          <a:bodyPr>
            <a:normAutofit/>
          </a:bodyPr>
          <a:lstStyle/>
          <a:p>
            <a:pPr algn="l"/>
            <a:r>
              <a:rPr lang="it-IT" sz="4000" dirty="0" smtClean="0"/>
              <a:t>FRATTURA</a:t>
            </a:r>
            <a:endParaRPr lang="it-IT" sz="4000" dirty="0"/>
          </a:p>
        </p:txBody>
      </p:sp>
      <p:sp>
        <p:nvSpPr>
          <p:cNvPr id="3" name="Segnaposto contenuto 2"/>
          <p:cNvSpPr>
            <a:spLocks noGrp="1"/>
          </p:cNvSpPr>
          <p:nvPr>
            <p:ph idx="1"/>
          </p:nvPr>
        </p:nvSpPr>
        <p:spPr>
          <a:xfrm>
            <a:off x="5724128" y="548680"/>
            <a:ext cx="3034680" cy="5505475"/>
          </a:xfrm>
        </p:spPr>
        <p:txBody>
          <a:bodyPr>
            <a:normAutofit/>
          </a:bodyPr>
          <a:lstStyle/>
          <a:p>
            <a:pPr>
              <a:buNone/>
            </a:pPr>
            <a:r>
              <a:rPr lang="it-IT" sz="2000" b="1" dirty="0" smtClean="0"/>
              <a:t>Che fare?</a:t>
            </a:r>
            <a:r>
              <a:rPr lang="it-IT" sz="2400" dirty="0" smtClean="0"/>
              <a:t> </a:t>
            </a:r>
          </a:p>
          <a:p>
            <a:r>
              <a:rPr lang="it-IT" sz="2000" dirty="0" smtClean="0"/>
              <a:t>Non tentare di ridurre la frattura, immobilizzare le articolazioni sopra e sotto la frattura, aiutandosi con supporti rigidi (steccare) e inviare in Pronto Soccorso. </a:t>
            </a:r>
          </a:p>
          <a:p>
            <a:r>
              <a:rPr lang="it-IT" sz="2000" dirty="0" smtClean="0"/>
              <a:t>Se la frattura è esposta, coprire con telo sterile (si rischia l’infezione) e immobilizzare</a:t>
            </a:r>
            <a:endParaRPr lang="it-IT" sz="2000" dirty="0"/>
          </a:p>
        </p:txBody>
      </p:sp>
      <p:pic>
        <p:nvPicPr>
          <p:cNvPr id="1026" name="Picture 2" descr="C:\Users\ennio\Desktop\DOC.X SICUREZZA ANZIANI\FOTO_INCIDENTI-DOMESTICI\fisioterapia-frattura-femore.jpg"/>
          <p:cNvPicPr>
            <a:picLocks noChangeAspect="1" noChangeArrowheads="1"/>
          </p:cNvPicPr>
          <p:nvPr/>
        </p:nvPicPr>
        <p:blipFill>
          <a:blip r:embed="rId3" cstate="print"/>
          <a:srcRect/>
          <a:stretch>
            <a:fillRect/>
          </a:stretch>
        </p:blipFill>
        <p:spPr bwMode="auto">
          <a:xfrm>
            <a:off x="251520" y="1256521"/>
            <a:ext cx="4104456" cy="560147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4572000" cy="764704"/>
          </a:xfrm>
        </p:spPr>
        <p:txBody>
          <a:bodyPr>
            <a:normAutofit/>
          </a:bodyPr>
          <a:lstStyle/>
          <a:p>
            <a:pPr algn="l"/>
            <a:r>
              <a:rPr lang="it-IT" sz="4000" dirty="0" smtClean="0"/>
              <a:t>FERITE DA TAGLIO</a:t>
            </a:r>
            <a:endParaRPr lang="it-IT" sz="4000" dirty="0"/>
          </a:p>
        </p:txBody>
      </p:sp>
      <p:sp>
        <p:nvSpPr>
          <p:cNvPr id="3" name="Segnaposto contenuto 2"/>
          <p:cNvSpPr>
            <a:spLocks noGrp="1"/>
          </p:cNvSpPr>
          <p:nvPr>
            <p:ph idx="1"/>
          </p:nvPr>
        </p:nvSpPr>
        <p:spPr>
          <a:xfrm>
            <a:off x="4788024" y="0"/>
            <a:ext cx="4355976" cy="6858000"/>
          </a:xfrm>
        </p:spPr>
        <p:txBody>
          <a:bodyPr>
            <a:noAutofit/>
          </a:bodyPr>
          <a:lstStyle/>
          <a:p>
            <a:pPr fontAlgn="base">
              <a:buNone/>
            </a:pPr>
            <a:r>
              <a:rPr lang="it-IT" sz="2000" b="1" dirty="0" smtClean="0"/>
              <a:t>    </a:t>
            </a:r>
          </a:p>
          <a:p>
            <a:pPr fontAlgn="base">
              <a:buNone/>
            </a:pPr>
            <a:endParaRPr lang="it-IT" sz="2000" b="1" dirty="0" smtClean="0"/>
          </a:p>
          <a:p>
            <a:pPr fontAlgn="base">
              <a:buNone/>
            </a:pPr>
            <a:endParaRPr lang="it-IT" sz="2000" b="1" dirty="0" smtClean="0"/>
          </a:p>
          <a:p>
            <a:pPr fontAlgn="base">
              <a:buNone/>
            </a:pPr>
            <a:r>
              <a:rPr lang="it-IT" sz="2000" b="1" dirty="0" smtClean="0"/>
              <a:t>      Cosa fare</a:t>
            </a:r>
          </a:p>
          <a:p>
            <a:pPr fontAlgn="base"/>
            <a:r>
              <a:rPr lang="it-IT" sz="2000" dirty="0" smtClean="0"/>
              <a:t>Una volta pulita,con acqua ossigenata, è buona norma      coprire e proteggere la ferita,può    essere utile una medicazione che     ne accelera la guarigione.</a:t>
            </a:r>
          </a:p>
          <a:p>
            <a:pPr fontAlgn="base"/>
            <a:r>
              <a:rPr lang="it-IT" sz="2000" dirty="0" smtClean="0"/>
              <a:t>In caso di ferite più profonde è opportuno recarsi al Pronto Soccorso o da uno specialista.</a:t>
            </a:r>
          </a:p>
          <a:p>
            <a:pPr algn="r" fontAlgn="base">
              <a:buNone/>
            </a:pPr>
            <a:endParaRPr lang="it-IT" sz="2000" dirty="0"/>
          </a:p>
        </p:txBody>
      </p:sp>
      <p:pic>
        <p:nvPicPr>
          <p:cNvPr id="5122" name="Picture 2" descr="C:\Users\ennio\Desktop\_INCIDENTI-DOMESTICI\Bimbo_vetri.jpg"/>
          <p:cNvPicPr>
            <a:picLocks noChangeAspect="1" noChangeArrowheads="1"/>
          </p:cNvPicPr>
          <p:nvPr/>
        </p:nvPicPr>
        <p:blipFill>
          <a:blip r:embed="rId3" cstate="print"/>
          <a:srcRect/>
          <a:stretch>
            <a:fillRect/>
          </a:stretch>
        </p:blipFill>
        <p:spPr bwMode="auto">
          <a:xfrm>
            <a:off x="323528" y="1253746"/>
            <a:ext cx="4320480" cy="522134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7308304" cy="764704"/>
          </a:xfrm>
        </p:spPr>
        <p:txBody>
          <a:bodyPr>
            <a:normAutofit/>
          </a:bodyPr>
          <a:lstStyle/>
          <a:p>
            <a:pPr algn="l"/>
            <a:r>
              <a:rPr lang="it-IT" dirty="0" smtClean="0"/>
              <a:t>FERITE DA TAGLIO </a:t>
            </a:r>
            <a:r>
              <a:rPr lang="it-IT" sz="4000" dirty="0" smtClean="0"/>
              <a:t>cosa non fare</a:t>
            </a:r>
            <a:endParaRPr lang="it-IT" sz="4000" dirty="0"/>
          </a:p>
        </p:txBody>
      </p:sp>
      <p:sp>
        <p:nvSpPr>
          <p:cNvPr id="3" name="Segnaposto contenuto 2"/>
          <p:cNvSpPr>
            <a:spLocks noGrp="1"/>
          </p:cNvSpPr>
          <p:nvPr>
            <p:ph idx="1"/>
          </p:nvPr>
        </p:nvSpPr>
        <p:spPr>
          <a:xfrm>
            <a:off x="5292080" y="836712"/>
            <a:ext cx="3384376" cy="5688632"/>
          </a:xfrm>
        </p:spPr>
        <p:txBody>
          <a:bodyPr>
            <a:normAutofit/>
          </a:bodyPr>
          <a:lstStyle/>
          <a:p>
            <a:pPr fontAlgn="base">
              <a:buNone/>
            </a:pPr>
            <a:endParaRPr lang="it-IT" sz="2000" b="1" dirty="0" smtClean="0"/>
          </a:p>
          <a:p>
            <a:pPr fontAlgn="base"/>
            <a:r>
              <a:rPr lang="it-IT" sz="2000" dirty="0" smtClean="0"/>
              <a:t>Non trascurare un taglio o un’infezione della pelle, anche se di piccola entità;</a:t>
            </a:r>
          </a:p>
          <a:p>
            <a:pPr fontAlgn="base"/>
            <a:r>
              <a:rPr lang="it-IT" sz="2000" dirty="0" smtClean="0"/>
              <a:t>Non appoggiare e alzare freneticamente la garza per verificare che il sangue non esca più: questo sistema ne ritarda la coagulazione;</a:t>
            </a:r>
          </a:p>
          <a:p>
            <a:pPr fontAlgn="base"/>
            <a:r>
              <a:rPr lang="it-IT" sz="2000" dirty="0" smtClean="0"/>
              <a:t>Non lasciare tracce di sporco, sangue e fluidi sulla lesione: se la pulizia risulta inadeguata la guarigione potrebbe rallentare o addirittura complicarsi.</a:t>
            </a:r>
            <a:endParaRPr lang="it-IT" sz="2000" dirty="0"/>
          </a:p>
        </p:txBody>
      </p:sp>
      <p:pic>
        <p:nvPicPr>
          <p:cNvPr id="1026" name="Picture 2" descr="C:\Users\ennio\Desktop\resize.jpg"/>
          <p:cNvPicPr>
            <a:picLocks noChangeAspect="1" noChangeArrowheads="1"/>
          </p:cNvPicPr>
          <p:nvPr/>
        </p:nvPicPr>
        <p:blipFill>
          <a:blip r:embed="rId3" cstate="print"/>
          <a:srcRect/>
          <a:stretch>
            <a:fillRect/>
          </a:stretch>
        </p:blipFill>
        <p:spPr bwMode="auto">
          <a:xfrm>
            <a:off x="323528" y="1412776"/>
            <a:ext cx="4849366" cy="511256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5652120" cy="836712"/>
          </a:xfrm>
        </p:spPr>
        <p:txBody>
          <a:bodyPr>
            <a:normAutofit fontScale="90000"/>
          </a:bodyPr>
          <a:lstStyle/>
          <a:p>
            <a:pPr algn="l"/>
            <a:r>
              <a:rPr lang="it-IT" dirty="0" smtClean="0"/>
              <a:t>AVVELENAMENTO</a:t>
            </a:r>
            <a:r>
              <a:rPr lang="it-IT" sz="3600" dirty="0" smtClean="0"/>
              <a:t> </a:t>
            </a:r>
            <a:r>
              <a:rPr lang="it-IT" sz="4900" dirty="0" smtClean="0"/>
              <a:t>cos’è</a:t>
            </a:r>
            <a:endParaRPr lang="it-IT" sz="4900" dirty="0"/>
          </a:p>
        </p:txBody>
      </p:sp>
      <p:sp>
        <p:nvSpPr>
          <p:cNvPr id="3" name="Segnaposto contenuto 2"/>
          <p:cNvSpPr>
            <a:spLocks noGrp="1"/>
          </p:cNvSpPr>
          <p:nvPr>
            <p:ph idx="1"/>
          </p:nvPr>
        </p:nvSpPr>
        <p:spPr>
          <a:xfrm>
            <a:off x="5364088" y="836712"/>
            <a:ext cx="3384376" cy="5544616"/>
          </a:xfrm>
        </p:spPr>
        <p:txBody>
          <a:bodyPr>
            <a:normAutofit/>
          </a:bodyPr>
          <a:lstStyle/>
          <a:p>
            <a:pPr>
              <a:buNone/>
            </a:pPr>
            <a:r>
              <a:rPr lang="it-IT" sz="2000" b="1" dirty="0" smtClean="0"/>
              <a:t>     Condizione patologica dovuta all’introduzione di una sostanza velenosa o tossica nell’organismo. Il contatto con il veleno può avvenire con diverse modalità (via cutanea, orale, inalatoria, endovenosa ecc</a:t>
            </a:r>
            <a:endParaRPr lang="it-IT" sz="2000" b="1" dirty="0"/>
          </a:p>
        </p:txBody>
      </p:sp>
      <p:pic>
        <p:nvPicPr>
          <p:cNvPr id="1026" name="Picture 2" descr="C:\Users\ennio\Desktop\DOC.X SICUREZZA ANZIANI\FOTO_INCIDENTI-DOMESTICI\candeggina.jpg"/>
          <p:cNvPicPr>
            <a:picLocks noChangeAspect="1" noChangeArrowheads="1"/>
          </p:cNvPicPr>
          <p:nvPr/>
        </p:nvPicPr>
        <p:blipFill>
          <a:blip r:embed="rId3" cstate="print"/>
          <a:srcRect/>
          <a:stretch>
            <a:fillRect/>
          </a:stretch>
        </p:blipFill>
        <p:spPr bwMode="auto">
          <a:xfrm>
            <a:off x="395536" y="1340768"/>
            <a:ext cx="4975200" cy="468052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4499992" cy="908720"/>
          </a:xfrm>
        </p:spPr>
        <p:txBody>
          <a:bodyPr/>
          <a:lstStyle/>
          <a:p>
            <a:pPr algn="l"/>
            <a:r>
              <a:rPr lang="it-IT" sz="4000" dirty="0" smtClean="0"/>
              <a:t>AVVELENAMENTO</a:t>
            </a:r>
            <a:endParaRPr lang="it-IT" dirty="0"/>
          </a:p>
        </p:txBody>
      </p:sp>
      <p:sp>
        <p:nvSpPr>
          <p:cNvPr id="3" name="Segnaposto contenuto 2"/>
          <p:cNvSpPr>
            <a:spLocks noGrp="1"/>
          </p:cNvSpPr>
          <p:nvPr>
            <p:ph idx="1"/>
          </p:nvPr>
        </p:nvSpPr>
        <p:spPr>
          <a:xfrm>
            <a:off x="4572000" y="332656"/>
            <a:ext cx="4248472" cy="6336704"/>
          </a:xfrm>
        </p:spPr>
        <p:txBody>
          <a:bodyPr>
            <a:noAutofit/>
          </a:bodyPr>
          <a:lstStyle/>
          <a:p>
            <a:r>
              <a:rPr lang="it-IT" sz="2000" dirty="0" smtClean="0"/>
              <a:t>La maggior parte delle intossicazioni si realizza in ambiente domestico. </a:t>
            </a:r>
          </a:p>
          <a:p>
            <a:r>
              <a:rPr lang="it-IT" sz="2000" dirty="0" smtClean="0"/>
              <a:t>Sono soprattutto i bambini ad andare incontro ad avvelenamenti accidentali in casa; specialmente quelli di età compresa fra i tre e i sei anni, dotati come sono di una forte curiosità non ancora tenuta a freno da un sufficiente senso critico.</a:t>
            </a:r>
          </a:p>
          <a:p>
            <a:r>
              <a:rPr lang="it-IT" sz="2000" dirty="0" smtClean="0"/>
              <a:t> Essi pertanto tendono a portare alla bocca e a ingerire le cose più svariate, senza rendersi conto della pericolosità di quanto stanno facendo, o ritenendo che si tratti di dolci o altri alimenti appetibili. </a:t>
            </a:r>
          </a:p>
        </p:txBody>
      </p:sp>
      <p:pic>
        <p:nvPicPr>
          <p:cNvPr id="1026" name="Picture 2" descr="C:\Users\ennio\Desktop\FOTO TRUFFE_INCIDENTI\img_266.jpg"/>
          <p:cNvPicPr>
            <a:picLocks noChangeAspect="1" noChangeArrowheads="1"/>
          </p:cNvPicPr>
          <p:nvPr/>
        </p:nvPicPr>
        <p:blipFill>
          <a:blip r:embed="rId3" cstate="print"/>
          <a:srcRect/>
          <a:stretch>
            <a:fillRect/>
          </a:stretch>
        </p:blipFill>
        <p:spPr bwMode="auto">
          <a:xfrm>
            <a:off x="208535" y="1412775"/>
            <a:ext cx="4075433" cy="523934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3995936" cy="908720"/>
          </a:xfrm>
        </p:spPr>
        <p:txBody>
          <a:bodyPr>
            <a:normAutofit fontScale="90000"/>
          </a:bodyPr>
          <a:lstStyle/>
          <a:p>
            <a:pPr algn="l"/>
            <a:r>
              <a:rPr lang="it-IT" dirty="0" smtClean="0"/>
              <a:t>AVVELENAMENTO</a:t>
            </a:r>
            <a:endParaRPr lang="it-IT" dirty="0"/>
          </a:p>
        </p:txBody>
      </p:sp>
      <p:sp>
        <p:nvSpPr>
          <p:cNvPr id="3" name="Segnaposto contenuto 2"/>
          <p:cNvSpPr>
            <a:spLocks noGrp="1"/>
          </p:cNvSpPr>
          <p:nvPr>
            <p:ph idx="1"/>
          </p:nvPr>
        </p:nvSpPr>
        <p:spPr>
          <a:xfrm>
            <a:off x="5292080" y="548680"/>
            <a:ext cx="3394720" cy="5616624"/>
          </a:xfrm>
        </p:spPr>
        <p:txBody>
          <a:bodyPr>
            <a:normAutofit/>
          </a:bodyPr>
          <a:lstStyle/>
          <a:p>
            <a:r>
              <a:rPr lang="it-IT" sz="2000" dirty="0" smtClean="0"/>
              <a:t>Di avvelenamenti accidentali possono restare vittime, sempre in ambiente domestico, anche persone adulte che ingeriscono, per esempio, medicinali scaduti o in quantità diverse a quanto prescritto; particolarmente pericolosi sono farmaci conservati in un contenitore diverso da quello originale e magari contrassegnati in maniera poco chiara.</a:t>
            </a:r>
          </a:p>
          <a:p>
            <a:r>
              <a:rPr lang="it-IT" sz="2000" dirty="0" smtClean="0"/>
              <a:t>Cibi scaduti o mal conservati (vedi sottoaceti)</a:t>
            </a:r>
          </a:p>
          <a:p>
            <a:endParaRPr lang="it-IT" sz="2000" dirty="0"/>
          </a:p>
        </p:txBody>
      </p:sp>
      <p:pic>
        <p:nvPicPr>
          <p:cNvPr id="1026" name="Picture 2" descr="C:\Users\ennio\Desktop\farmaci.jpg"/>
          <p:cNvPicPr>
            <a:picLocks noChangeAspect="1" noChangeArrowheads="1"/>
          </p:cNvPicPr>
          <p:nvPr/>
        </p:nvPicPr>
        <p:blipFill>
          <a:blip r:embed="rId3" cstate="print"/>
          <a:srcRect/>
          <a:stretch>
            <a:fillRect/>
          </a:stretch>
        </p:blipFill>
        <p:spPr bwMode="auto">
          <a:xfrm>
            <a:off x="179512" y="1268760"/>
            <a:ext cx="5077200" cy="480367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4788024" cy="980728"/>
          </a:xfrm>
        </p:spPr>
        <p:txBody>
          <a:bodyPr>
            <a:normAutofit/>
          </a:bodyPr>
          <a:lstStyle/>
          <a:p>
            <a:pPr algn="l"/>
            <a:r>
              <a:rPr lang="it-IT" sz="4000" dirty="0" smtClean="0"/>
              <a:t>AVVELENAMENTO</a:t>
            </a:r>
            <a:endParaRPr lang="it-IT" sz="4000" dirty="0"/>
          </a:p>
        </p:txBody>
      </p:sp>
      <p:sp>
        <p:nvSpPr>
          <p:cNvPr id="3" name="Segnaposto contenuto 2"/>
          <p:cNvSpPr>
            <a:spLocks noGrp="1"/>
          </p:cNvSpPr>
          <p:nvPr>
            <p:ph idx="1"/>
          </p:nvPr>
        </p:nvSpPr>
        <p:spPr>
          <a:xfrm>
            <a:off x="4572000" y="188640"/>
            <a:ext cx="4572000" cy="6669360"/>
          </a:xfrm>
        </p:spPr>
        <p:txBody>
          <a:bodyPr>
            <a:noAutofit/>
          </a:bodyPr>
          <a:lstStyle/>
          <a:p>
            <a:r>
              <a:rPr lang="it-IT" sz="2000" dirty="0" smtClean="0"/>
              <a:t>Soccorrere la vittima di un avvelenamento non è facile, richiede molto sangue freddo per non aggravare le sue condizioni con manovre sbagliate.</a:t>
            </a:r>
          </a:p>
          <a:p>
            <a:r>
              <a:rPr lang="it-IT" sz="2000" dirty="0" smtClean="0"/>
              <a:t> Il rimedio più ovvio è quello di far espellere all’intossicato la maggior parte del veleno con il vomito: </a:t>
            </a:r>
            <a:r>
              <a:rPr lang="it-IT" sz="2000" u="sng" dirty="0" smtClean="0">
                <a:solidFill>
                  <a:srgbClr val="FF0000"/>
                </a:solidFill>
              </a:rPr>
              <a:t>ma questa misura è controindicata se il veleno è un acido o una base forte, oppure se si tratta di petrolio, benzina o solventi. </a:t>
            </a:r>
          </a:p>
          <a:p>
            <a:r>
              <a:rPr lang="it-IT" sz="2000" dirty="0" smtClean="0"/>
              <a:t>Se si possono escludere queste possibilità, si induce il vomito.</a:t>
            </a:r>
          </a:p>
          <a:p>
            <a:r>
              <a:rPr lang="it-IT" sz="2000" dirty="0" smtClean="0"/>
              <a:t> É necessario assistere l’infortunato, tenendogli la testa bassa e girata da un lato, in modo che il vomito non lo soffochi. </a:t>
            </a:r>
            <a:endParaRPr lang="it-IT" sz="2000" dirty="0"/>
          </a:p>
        </p:txBody>
      </p:sp>
      <p:pic>
        <p:nvPicPr>
          <p:cNvPr id="3074" name="Picture 2" descr="C:\Users\ennio\Desktop\FOTO TRUFFE_INCIDENTI\images (25).jpg"/>
          <p:cNvPicPr>
            <a:picLocks noChangeAspect="1" noChangeArrowheads="1"/>
          </p:cNvPicPr>
          <p:nvPr/>
        </p:nvPicPr>
        <p:blipFill>
          <a:blip r:embed="rId3" cstate="print"/>
          <a:srcRect/>
          <a:stretch>
            <a:fillRect/>
          </a:stretch>
        </p:blipFill>
        <p:spPr bwMode="auto">
          <a:xfrm>
            <a:off x="251520" y="1628800"/>
            <a:ext cx="4176464" cy="475252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4355976" cy="908720"/>
          </a:xfrm>
        </p:spPr>
        <p:txBody>
          <a:bodyPr>
            <a:normAutofit/>
          </a:bodyPr>
          <a:lstStyle/>
          <a:p>
            <a:pPr algn="l"/>
            <a:r>
              <a:rPr lang="it-IT" sz="4000" dirty="0" smtClean="0"/>
              <a:t>AVVELENAMENTO</a:t>
            </a:r>
            <a:endParaRPr lang="it-IT" sz="4000" dirty="0"/>
          </a:p>
        </p:txBody>
      </p:sp>
      <p:sp>
        <p:nvSpPr>
          <p:cNvPr id="3" name="Segnaposto contenuto 2"/>
          <p:cNvSpPr>
            <a:spLocks noGrp="1"/>
          </p:cNvSpPr>
          <p:nvPr>
            <p:ph idx="1"/>
          </p:nvPr>
        </p:nvSpPr>
        <p:spPr>
          <a:xfrm>
            <a:off x="5076056" y="476672"/>
            <a:ext cx="4067944" cy="6192688"/>
          </a:xfrm>
        </p:spPr>
        <p:txBody>
          <a:bodyPr>
            <a:normAutofit/>
          </a:bodyPr>
          <a:lstStyle/>
          <a:p>
            <a:r>
              <a:rPr lang="it-IT" sz="2000" dirty="0" smtClean="0"/>
              <a:t>Se la vittima è cosciente, cercate di scoprire che cosa ha inghiottito e telefonate ad un centro antiveleni  per avere nozioni precise su come comportarvi.</a:t>
            </a:r>
          </a:p>
          <a:p>
            <a:r>
              <a:rPr lang="it-IT" sz="2000" dirty="0" smtClean="0"/>
              <a:t>Se la vittima è priva di conoscenza, chiamate subito un'ambulanza. </a:t>
            </a:r>
          </a:p>
          <a:p>
            <a:r>
              <a:rPr lang="it-IT" sz="2000" dirty="0" smtClean="0"/>
              <a:t>Importante avere tra i numeri telefonici di emergenza, anche quello di un centro antiveleni. </a:t>
            </a:r>
          </a:p>
          <a:p>
            <a:r>
              <a:rPr lang="it-IT" sz="2000" dirty="0" smtClean="0"/>
              <a:t>In presenza di sintomi e nel sospetto di avvelenamento andare sempre al pronto soccorso , spesso è necessario eseguire una lavanda gastrica</a:t>
            </a:r>
          </a:p>
          <a:p>
            <a:r>
              <a:rPr lang="it-IT" sz="2000" dirty="0" smtClean="0"/>
              <a:t>Se possibile portare anche il liquido, cibo o altro sospetto così da poter essere analizzato</a:t>
            </a:r>
          </a:p>
          <a:p>
            <a:pPr>
              <a:buNone/>
            </a:pPr>
            <a:endParaRPr lang="it-IT" sz="2000" dirty="0" smtClean="0"/>
          </a:p>
          <a:p>
            <a:pPr>
              <a:buNone/>
            </a:pPr>
            <a:endParaRPr lang="it-IT" sz="2000" dirty="0" smtClean="0"/>
          </a:p>
          <a:p>
            <a:pPr>
              <a:buNone/>
            </a:pPr>
            <a:endParaRPr lang="it-IT" sz="2000" dirty="0" smtClean="0"/>
          </a:p>
          <a:p>
            <a:pPr>
              <a:buNone/>
            </a:pPr>
            <a:endParaRPr lang="it-IT" sz="2000" dirty="0" smtClean="0"/>
          </a:p>
          <a:p>
            <a:pPr>
              <a:buNone/>
            </a:pPr>
            <a:endParaRPr lang="it-IT" sz="2000" dirty="0" smtClean="0"/>
          </a:p>
          <a:p>
            <a:pPr>
              <a:buNone/>
            </a:pPr>
            <a:endParaRPr lang="it-IT" sz="2000" dirty="0" smtClean="0"/>
          </a:p>
          <a:p>
            <a:pPr>
              <a:buNone/>
            </a:pPr>
            <a:endParaRPr lang="it-IT" sz="2000" dirty="0" smtClean="0"/>
          </a:p>
          <a:p>
            <a:pPr>
              <a:buNone/>
            </a:pPr>
            <a:endParaRPr lang="it-IT" sz="2000" dirty="0" smtClean="0"/>
          </a:p>
        </p:txBody>
      </p:sp>
      <p:pic>
        <p:nvPicPr>
          <p:cNvPr id="1026" name="Picture 2" descr="C:\Users\ennio\Desktop\download.jpg"/>
          <p:cNvPicPr>
            <a:picLocks noChangeAspect="1" noChangeArrowheads="1"/>
          </p:cNvPicPr>
          <p:nvPr/>
        </p:nvPicPr>
        <p:blipFill>
          <a:blip r:embed="rId3" cstate="print"/>
          <a:srcRect/>
          <a:stretch>
            <a:fillRect/>
          </a:stretch>
        </p:blipFill>
        <p:spPr bwMode="auto">
          <a:xfrm>
            <a:off x="179512" y="2204864"/>
            <a:ext cx="4950131" cy="331236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4067944" cy="1052736"/>
          </a:xfrm>
        </p:spPr>
        <p:txBody>
          <a:bodyPr>
            <a:normAutofit/>
          </a:bodyPr>
          <a:lstStyle/>
          <a:p>
            <a:pPr algn="l"/>
            <a:r>
              <a:rPr lang="it-IT" sz="4000" dirty="0" smtClean="0"/>
              <a:t>FOLGORAZIONE</a:t>
            </a:r>
            <a:endParaRPr lang="it-IT" sz="4000" dirty="0"/>
          </a:p>
        </p:txBody>
      </p:sp>
      <p:sp>
        <p:nvSpPr>
          <p:cNvPr id="3" name="Segnaposto contenuto 2"/>
          <p:cNvSpPr>
            <a:spLocks noGrp="1"/>
          </p:cNvSpPr>
          <p:nvPr>
            <p:ph idx="1"/>
          </p:nvPr>
        </p:nvSpPr>
        <p:spPr>
          <a:xfrm>
            <a:off x="5004048" y="404664"/>
            <a:ext cx="3682752" cy="5721499"/>
          </a:xfrm>
        </p:spPr>
        <p:txBody>
          <a:bodyPr>
            <a:normAutofit/>
          </a:bodyPr>
          <a:lstStyle/>
          <a:p>
            <a:endParaRPr lang="it-IT" sz="2000" dirty="0" smtClean="0"/>
          </a:p>
          <a:p>
            <a:pPr>
              <a:buNone/>
            </a:pPr>
            <a:r>
              <a:rPr lang="it-IT" sz="2000" b="1" dirty="0" smtClean="0"/>
              <a:t>Cosa fare:</a:t>
            </a:r>
          </a:p>
          <a:p>
            <a:r>
              <a:rPr lang="it-IT" sz="2000" dirty="0" smtClean="0"/>
              <a:t>Se qualcuno resta folgorato, la prima cosa da fare è quella di interrompere il passaggio di corrente dell'apparecchio elettrico che ha causato l'infortunio.</a:t>
            </a:r>
          </a:p>
          <a:p>
            <a:r>
              <a:rPr lang="it-IT" sz="2000" dirty="0" smtClean="0"/>
              <a:t> Un segnale ammonitore di pericolo, da non sottovalutare, è il lieve pizzicore che si sente sfiorando con la mano la maniglia o la parte metallica di un elettrodomestico frigo,lavatrice ecc..</a:t>
            </a:r>
            <a:endParaRPr lang="it-IT" sz="2000" dirty="0"/>
          </a:p>
        </p:txBody>
      </p:sp>
      <p:pic>
        <p:nvPicPr>
          <p:cNvPr id="7170" name="Picture 2" descr="C:\Users\ennio\Desktop\contatto-elettrico.jpg"/>
          <p:cNvPicPr>
            <a:picLocks noChangeAspect="1" noChangeArrowheads="1"/>
          </p:cNvPicPr>
          <p:nvPr/>
        </p:nvPicPr>
        <p:blipFill>
          <a:blip r:embed="rId3" cstate="print"/>
          <a:srcRect/>
          <a:stretch>
            <a:fillRect/>
          </a:stretch>
        </p:blipFill>
        <p:spPr bwMode="auto">
          <a:xfrm>
            <a:off x="395871" y="1556792"/>
            <a:ext cx="4354643" cy="475252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4355976" cy="980728"/>
          </a:xfrm>
        </p:spPr>
        <p:txBody>
          <a:bodyPr/>
          <a:lstStyle/>
          <a:p>
            <a:pPr algn="l"/>
            <a:r>
              <a:rPr lang="it-IT" sz="4000" dirty="0" smtClean="0"/>
              <a:t>FOLGORAZIONE</a:t>
            </a:r>
            <a:endParaRPr lang="it-IT" sz="4000" dirty="0"/>
          </a:p>
        </p:txBody>
      </p:sp>
      <p:sp>
        <p:nvSpPr>
          <p:cNvPr id="3" name="Segnaposto contenuto 2"/>
          <p:cNvSpPr>
            <a:spLocks noGrp="1"/>
          </p:cNvSpPr>
          <p:nvPr>
            <p:ph idx="1"/>
          </p:nvPr>
        </p:nvSpPr>
        <p:spPr>
          <a:xfrm>
            <a:off x="5148064" y="260648"/>
            <a:ext cx="3995936" cy="6408712"/>
          </a:xfrm>
        </p:spPr>
        <p:txBody>
          <a:bodyPr>
            <a:noAutofit/>
          </a:bodyPr>
          <a:lstStyle/>
          <a:p>
            <a:pPr>
              <a:buNone/>
            </a:pPr>
            <a:r>
              <a:rPr lang="it-IT" sz="2000" b="1" dirty="0" smtClean="0"/>
              <a:t>Cosa fare:</a:t>
            </a:r>
          </a:p>
          <a:p>
            <a:r>
              <a:rPr lang="it-IT" sz="2000" dirty="0" smtClean="0"/>
              <a:t>Vittima di una scarica elettrica.</a:t>
            </a:r>
          </a:p>
          <a:p>
            <a:r>
              <a:rPr lang="it-IT" sz="2000" dirty="0" smtClean="0"/>
              <a:t> Togliete immediatamente la spina dell'apparecchio dalla presa. </a:t>
            </a:r>
          </a:p>
          <a:p>
            <a:r>
              <a:rPr lang="it-IT" sz="2000" dirty="0" smtClean="0"/>
              <a:t>Se non potete raggiungere la presa, disattivate tutto l'impianto elettrico, facendo scattare l'interruttore generale.</a:t>
            </a:r>
          </a:p>
          <a:p>
            <a:r>
              <a:rPr lang="it-IT" sz="2000" dirty="0" smtClean="0"/>
              <a:t> Se non avete la possibilità di disattivare l'impianto elettrico, abbiate l'avvertenza di posare i piedi su qualcosa di asciutto e isolante (uno spesso strati di giornali, un tappetino di gomma, una cassetta di legno) e allontanate la vittima dall'apparecchio utilizzando il manico di scopa o una seggiola di legno</a:t>
            </a:r>
            <a:endParaRPr lang="it-IT" sz="2000" dirty="0"/>
          </a:p>
        </p:txBody>
      </p:sp>
      <p:pic>
        <p:nvPicPr>
          <p:cNvPr id="9218" name="Picture 2" descr="C:\Users\ennio\Desktop\_INCIDENTI-DOMESTICI\Elettrocuzione.jpg"/>
          <p:cNvPicPr>
            <a:picLocks noChangeAspect="1" noChangeArrowheads="1"/>
          </p:cNvPicPr>
          <p:nvPr/>
        </p:nvPicPr>
        <p:blipFill>
          <a:blip r:embed="rId3" cstate="print"/>
          <a:srcRect/>
          <a:stretch>
            <a:fillRect/>
          </a:stretch>
        </p:blipFill>
        <p:spPr bwMode="auto">
          <a:xfrm>
            <a:off x="251520" y="1196752"/>
            <a:ext cx="4464496" cy="511256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4355976" cy="908720"/>
          </a:xfrm>
        </p:spPr>
        <p:txBody>
          <a:bodyPr>
            <a:normAutofit fontScale="90000"/>
          </a:bodyPr>
          <a:lstStyle/>
          <a:p>
            <a:pPr algn="l"/>
            <a:r>
              <a:rPr lang="it-IT" dirty="0" smtClean="0"/>
              <a:t>USTIONE  </a:t>
            </a:r>
            <a:r>
              <a:rPr lang="it-IT" sz="4900" dirty="0" smtClean="0"/>
              <a:t>che cos’è</a:t>
            </a:r>
            <a:endParaRPr lang="it-IT" sz="4900" dirty="0"/>
          </a:p>
        </p:txBody>
      </p:sp>
      <p:sp>
        <p:nvSpPr>
          <p:cNvPr id="3" name="Segnaposto contenuto 2"/>
          <p:cNvSpPr>
            <a:spLocks noGrp="1"/>
          </p:cNvSpPr>
          <p:nvPr>
            <p:ph idx="1"/>
          </p:nvPr>
        </p:nvSpPr>
        <p:spPr>
          <a:xfrm>
            <a:off x="4716016" y="0"/>
            <a:ext cx="4427984" cy="6858000"/>
          </a:xfrm>
        </p:spPr>
        <p:txBody>
          <a:bodyPr>
            <a:noAutofit/>
          </a:bodyPr>
          <a:lstStyle/>
          <a:p>
            <a:pPr>
              <a:buNone/>
            </a:pPr>
            <a:endParaRPr lang="it-IT" sz="2000" b="1" dirty="0" smtClean="0"/>
          </a:p>
          <a:p>
            <a:pPr>
              <a:buNone/>
            </a:pPr>
            <a:r>
              <a:rPr lang="it-IT" sz="2000" b="1" dirty="0" smtClean="0"/>
              <a:t>L'ustione è un danno dei tessuti cutanei dovuto all'esposizione del tessuto stesso a fonti di varia natura: termica, chimica , elettrica o radiazioni. </a:t>
            </a:r>
          </a:p>
          <a:p>
            <a:r>
              <a:rPr lang="it-IT" sz="2000" b="1" dirty="0" smtClean="0">
                <a:solidFill>
                  <a:srgbClr val="FF0000"/>
                </a:solidFill>
              </a:rPr>
              <a:t>Le</a:t>
            </a:r>
            <a:r>
              <a:rPr lang="it-IT" sz="2000" b="1" i="1" dirty="0" smtClean="0">
                <a:solidFill>
                  <a:srgbClr val="FF0000"/>
                </a:solidFill>
              </a:rPr>
              <a:t> ustioni di primo grado</a:t>
            </a:r>
            <a:r>
              <a:rPr lang="it-IT" sz="2000" b="1" dirty="0" smtClean="0"/>
              <a:t> ,interessano solo la parte superficiale della pelle (</a:t>
            </a:r>
            <a:r>
              <a:rPr lang="it-IT" sz="2000" b="1" dirty="0" err="1" smtClean="0"/>
              <a:t>epidermite</a:t>
            </a:r>
            <a:r>
              <a:rPr lang="it-IT" sz="2000" b="1" dirty="0" smtClean="0"/>
              <a:t>). </a:t>
            </a:r>
          </a:p>
          <a:p>
            <a:r>
              <a:rPr lang="it-IT" sz="2000" b="1" i="1" dirty="0" smtClean="0">
                <a:solidFill>
                  <a:srgbClr val="FF0000"/>
                </a:solidFill>
              </a:rPr>
              <a:t>Le</a:t>
            </a:r>
            <a:r>
              <a:rPr lang="it-IT" sz="2000" b="1" dirty="0" smtClean="0">
                <a:solidFill>
                  <a:srgbClr val="FF0000"/>
                </a:solidFill>
              </a:rPr>
              <a:t> </a:t>
            </a:r>
            <a:r>
              <a:rPr lang="it-IT" sz="2000" b="1" i="1" dirty="0" smtClean="0">
                <a:solidFill>
                  <a:srgbClr val="FF0000"/>
                </a:solidFill>
              </a:rPr>
              <a:t>ustioni di secondo grado</a:t>
            </a:r>
            <a:r>
              <a:rPr lang="it-IT" sz="2000" b="1" dirty="0" smtClean="0"/>
              <a:t> </a:t>
            </a:r>
            <a:r>
              <a:rPr lang="it-IT" sz="2000" b="1" dirty="0" smtClean="0">
                <a:solidFill>
                  <a:srgbClr val="FF0000"/>
                </a:solidFill>
              </a:rPr>
              <a:t>superficiale,</a:t>
            </a:r>
            <a:r>
              <a:rPr lang="it-IT" sz="2000" b="1" dirty="0" smtClean="0"/>
              <a:t>invece, riguardano  primo strato (epidermide).</a:t>
            </a:r>
            <a:endParaRPr lang="it-IT" sz="2000" b="1" i="1" dirty="0" smtClean="0">
              <a:solidFill>
                <a:srgbClr val="FF0000"/>
              </a:solidFill>
            </a:endParaRPr>
          </a:p>
          <a:p>
            <a:r>
              <a:rPr lang="it-IT" sz="2000" b="1" i="1" dirty="0" smtClean="0">
                <a:solidFill>
                  <a:srgbClr val="FF0000"/>
                </a:solidFill>
              </a:rPr>
              <a:t>Ustioni di secondo grado profondo </a:t>
            </a:r>
            <a:r>
              <a:rPr lang="it-IT" sz="2000" b="1" dirty="0" smtClean="0"/>
              <a:t> secondo strato (derma) .</a:t>
            </a:r>
            <a:endParaRPr lang="it-IT" sz="2000" b="1" i="1" dirty="0" smtClean="0">
              <a:solidFill>
                <a:srgbClr val="FF0000"/>
              </a:solidFill>
            </a:endParaRPr>
          </a:p>
          <a:p>
            <a:r>
              <a:rPr lang="it-IT" sz="2000" b="1" i="1" dirty="0" smtClean="0">
                <a:solidFill>
                  <a:srgbClr val="FF0000"/>
                </a:solidFill>
              </a:rPr>
              <a:t>Ustioni di terzo</a:t>
            </a:r>
            <a:r>
              <a:rPr lang="it-IT" sz="2000" b="1" i="1" dirty="0" smtClean="0"/>
              <a:t> ,grado</a:t>
            </a:r>
            <a:r>
              <a:rPr lang="it-IT" sz="2000" b="1" dirty="0" smtClean="0"/>
              <a:t> interessano l’epidermide, il derma e il tessuto sottocutaneo  (ipoderma) e possono presentare o meno lesioni che  in genere richiedono trattamenti chirurgici.</a:t>
            </a:r>
            <a:endParaRPr lang="it-IT" sz="2000" b="1" dirty="0"/>
          </a:p>
        </p:txBody>
      </p:sp>
      <p:pic>
        <p:nvPicPr>
          <p:cNvPr id="3074" name="Picture 2" descr="C:\Users\ennio\Desktop\_INCIDENTI-DOMESTICI\728px-Treat-Burns-in-Children-Step-2-Version-2.jpg"/>
          <p:cNvPicPr>
            <a:picLocks noChangeAspect="1" noChangeArrowheads="1"/>
          </p:cNvPicPr>
          <p:nvPr/>
        </p:nvPicPr>
        <p:blipFill>
          <a:blip r:embed="rId3" cstate="print"/>
          <a:srcRect/>
          <a:stretch>
            <a:fillRect/>
          </a:stretch>
        </p:blipFill>
        <p:spPr bwMode="auto">
          <a:xfrm>
            <a:off x="251520" y="1263880"/>
            <a:ext cx="4536503" cy="461339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4211960" cy="908720"/>
          </a:xfrm>
        </p:spPr>
        <p:txBody>
          <a:bodyPr/>
          <a:lstStyle/>
          <a:p>
            <a:pPr algn="l"/>
            <a:r>
              <a:rPr lang="it-IT" sz="4000" dirty="0" smtClean="0"/>
              <a:t>FOLGORAZIONE</a:t>
            </a:r>
            <a:endParaRPr lang="it-IT" sz="4000" dirty="0"/>
          </a:p>
        </p:txBody>
      </p:sp>
      <p:sp>
        <p:nvSpPr>
          <p:cNvPr id="3" name="Segnaposto contenuto 2"/>
          <p:cNvSpPr>
            <a:spLocks noGrp="1"/>
          </p:cNvSpPr>
          <p:nvPr>
            <p:ph idx="1"/>
          </p:nvPr>
        </p:nvSpPr>
        <p:spPr>
          <a:xfrm>
            <a:off x="4932040" y="0"/>
            <a:ext cx="3960440" cy="6669360"/>
          </a:xfrm>
        </p:spPr>
        <p:txBody>
          <a:bodyPr>
            <a:noAutofit/>
          </a:bodyPr>
          <a:lstStyle/>
          <a:p>
            <a:endParaRPr lang="it-IT" sz="2000" dirty="0" smtClean="0"/>
          </a:p>
          <a:p>
            <a:pPr>
              <a:buNone/>
            </a:pPr>
            <a:r>
              <a:rPr lang="it-IT" sz="2000" b="1" dirty="0" smtClean="0"/>
              <a:t>Cosa fare :</a:t>
            </a:r>
          </a:p>
          <a:p>
            <a:r>
              <a:rPr lang="it-IT" sz="2000" dirty="0" smtClean="0"/>
              <a:t>Per allontanare la vittima dall'apparecchio non usate nulla che sia umido o metallico.  </a:t>
            </a:r>
          </a:p>
          <a:p>
            <a:r>
              <a:rPr lang="it-IT" sz="2000" dirty="0" smtClean="0"/>
              <a:t>Non toccate la vittima con le mani. </a:t>
            </a:r>
          </a:p>
          <a:p>
            <a:r>
              <a:rPr lang="it-IT" sz="2000" dirty="0" smtClean="0"/>
              <a:t> Se l'infortunato ha avuto una perdita di conoscenza o è rimasto ustionato, chiamate un'ambulanza o portatelo a un Pronto Soccorso.</a:t>
            </a:r>
          </a:p>
          <a:p>
            <a:r>
              <a:rPr lang="it-IT" sz="2000" dirty="0" smtClean="0"/>
              <a:t> In ogni caso la vittima di folgorazione deve essere vista dal medico.</a:t>
            </a:r>
          </a:p>
          <a:p>
            <a:r>
              <a:rPr lang="it-IT" sz="2000" dirty="0" smtClean="0"/>
              <a:t> Informate i medici di quanto a lungo la vittima è rimasta a contatto con la fonte di elettricità.</a:t>
            </a:r>
            <a:endParaRPr lang="it-IT" sz="2000" dirty="0"/>
          </a:p>
        </p:txBody>
      </p:sp>
      <p:pic>
        <p:nvPicPr>
          <p:cNvPr id="3075" name="Picture 3" descr="C:\Users\ennio\Desktop\DOC.X SICUREZZA ANZIANI\FOTO_INCIDENTI-DOMESTICI\la-chiamata-dei-soccorsi.gif"/>
          <p:cNvPicPr>
            <a:picLocks noChangeAspect="1" noChangeArrowheads="1"/>
          </p:cNvPicPr>
          <p:nvPr/>
        </p:nvPicPr>
        <p:blipFill>
          <a:blip r:embed="rId3" cstate="print"/>
          <a:srcRect/>
          <a:stretch>
            <a:fillRect/>
          </a:stretch>
        </p:blipFill>
        <p:spPr bwMode="auto">
          <a:xfrm>
            <a:off x="251520" y="1628800"/>
            <a:ext cx="4464496" cy="424847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2915816" cy="692696"/>
          </a:xfrm>
        </p:spPr>
        <p:txBody>
          <a:bodyPr>
            <a:normAutofit fontScale="90000"/>
          </a:bodyPr>
          <a:lstStyle/>
          <a:p>
            <a:pPr algn="l"/>
            <a:r>
              <a:rPr lang="it-IT" sz="4000" dirty="0" smtClean="0"/>
              <a:t>MALORE</a:t>
            </a:r>
            <a:endParaRPr lang="it-IT" dirty="0"/>
          </a:p>
        </p:txBody>
      </p:sp>
      <p:sp>
        <p:nvSpPr>
          <p:cNvPr id="3" name="Segnaposto contenuto 2"/>
          <p:cNvSpPr>
            <a:spLocks noGrp="1"/>
          </p:cNvSpPr>
          <p:nvPr>
            <p:ph idx="1"/>
          </p:nvPr>
        </p:nvSpPr>
        <p:spPr>
          <a:xfrm>
            <a:off x="5364088" y="260648"/>
            <a:ext cx="3456384" cy="5976664"/>
          </a:xfrm>
        </p:spPr>
        <p:txBody>
          <a:bodyPr>
            <a:normAutofit lnSpcReduction="10000"/>
          </a:bodyPr>
          <a:lstStyle/>
          <a:p>
            <a:endParaRPr lang="it-IT" sz="2000" dirty="0" smtClean="0"/>
          </a:p>
          <a:p>
            <a:pPr>
              <a:buNone/>
            </a:pPr>
            <a:r>
              <a:rPr lang="it-IT" sz="2000" b="1" dirty="0" smtClean="0"/>
              <a:t> Cosa Fare:</a:t>
            </a:r>
          </a:p>
          <a:p>
            <a:r>
              <a:rPr lang="it-IT" sz="2000" dirty="0" smtClean="0"/>
              <a:t>Avvisare </a:t>
            </a:r>
            <a:r>
              <a:rPr lang="it-IT" sz="2000" dirty="0"/>
              <a:t>subito chi è presente in </a:t>
            </a:r>
            <a:r>
              <a:rPr lang="it-IT" sz="2000" dirty="0" smtClean="0"/>
              <a:t>casa.</a:t>
            </a:r>
            <a:endParaRPr lang="it-IT" sz="2000" dirty="0"/>
          </a:p>
          <a:p>
            <a:r>
              <a:rPr lang="it-IT" sz="2000" dirty="0" smtClean="0"/>
              <a:t>Evitare </a:t>
            </a:r>
            <a:r>
              <a:rPr lang="it-IT" sz="2000" dirty="0"/>
              <a:t>di assumere o somministrare farmaci, liquidi o altro e attendere l'arrivo del soccorso </a:t>
            </a:r>
            <a:r>
              <a:rPr lang="it-IT" sz="2000" dirty="0" smtClean="0"/>
              <a:t>medico.</a:t>
            </a:r>
            <a:endParaRPr lang="it-IT" sz="2000" dirty="0"/>
          </a:p>
          <a:p>
            <a:r>
              <a:rPr lang="it-IT" sz="2000" dirty="0" smtClean="0"/>
              <a:t>Cercare di tranquillizzare </a:t>
            </a:r>
            <a:r>
              <a:rPr lang="it-IT" sz="2000" dirty="0"/>
              <a:t>l'infortunato sullo stato di </a:t>
            </a:r>
            <a:r>
              <a:rPr lang="it-IT" sz="2000" dirty="0" smtClean="0"/>
              <a:t>salute .</a:t>
            </a:r>
          </a:p>
          <a:p>
            <a:r>
              <a:rPr lang="it-IT" sz="2000" dirty="0" smtClean="0"/>
              <a:t> Non lasciate mai il paziente solo, specie se ancora privo di coscienza</a:t>
            </a:r>
            <a:endParaRPr lang="it-IT" sz="2000" dirty="0"/>
          </a:p>
          <a:p>
            <a:r>
              <a:rPr lang="it-IT" sz="2000" dirty="0" smtClean="0"/>
              <a:t>Avvisare /chiamare il soccorso sanitario (118)solo in caso di assoluta necessità.</a:t>
            </a:r>
          </a:p>
          <a:p>
            <a:endParaRPr lang="it-IT" sz="2000" dirty="0"/>
          </a:p>
        </p:txBody>
      </p:sp>
      <p:pic>
        <p:nvPicPr>
          <p:cNvPr id="3074" name="Picture 2" descr="C:\Users\ennio\Desktop\download (1).jpg"/>
          <p:cNvPicPr>
            <a:picLocks noChangeAspect="1" noChangeArrowheads="1"/>
          </p:cNvPicPr>
          <p:nvPr/>
        </p:nvPicPr>
        <p:blipFill>
          <a:blip r:embed="rId3" cstate="print"/>
          <a:srcRect/>
          <a:stretch>
            <a:fillRect/>
          </a:stretch>
        </p:blipFill>
        <p:spPr bwMode="auto">
          <a:xfrm>
            <a:off x="323528" y="1628800"/>
            <a:ext cx="4464496" cy="446449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6300192" cy="764704"/>
          </a:xfrm>
        </p:spPr>
        <p:txBody>
          <a:bodyPr>
            <a:noAutofit/>
          </a:bodyPr>
          <a:lstStyle/>
          <a:p>
            <a:pPr algn="l"/>
            <a:r>
              <a:rPr lang="it-IT" sz="4000" dirty="0" smtClean="0"/>
              <a:t>CASSETTA PRIMO SOCCORSO</a:t>
            </a:r>
            <a:endParaRPr lang="it-IT" sz="4000" dirty="0"/>
          </a:p>
        </p:txBody>
      </p:sp>
      <p:sp>
        <p:nvSpPr>
          <p:cNvPr id="3" name="Segnaposto contenuto 2"/>
          <p:cNvSpPr>
            <a:spLocks noGrp="1"/>
          </p:cNvSpPr>
          <p:nvPr>
            <p:ph idx="1"/>
          </p:nvPr>
        </p:nvSpPr>
        <p:spPr>
          <a:xfrm>
            <a:off x="5076056" y="836712"/>
            <a:ext cx="3888432" cy="5832648"/>
          </a:xfrm>
        </p:spPr>
        <p:txBody>
          <a:bodyPr>
            <a:normAutofit/>
          </a:bodyPr>
          <a:lstStyle/>
          <a:p>
            <a:pPr>
              <a:buNone/>
            </a:pPr>
            <a:r>
              <a:rPr lang="it-IT" sz="2000" b="1" dirty="0" smtClean="0"/>
              <a:t>      Molto utile avere in casa</a:t>
            </a:r>
          </a:p>
          <a:p>
            <a:r>
              <a:rPr lang="it-IT" sz="2000" dirty="0" smtClean="0"/>
              <a:t>Guanti sterili monouso (2 paia).</a:t>
            </a:r>
          </a:p>
          <a:p>
            <a:r>
              <a:rPr lang="it-IT" sz="2000" dirty="0" smtClean="0"/>
              <a:t> Flacone di soluzione cutanea di </a:t>
            </a:r>
            <a:r>
              <a:rPr lang="it-IT" sz="2000" dirty="0" err="1" smtClean="0"/>
              <a:t>iodopovidone</a:t>
            </a:r>
            <a:r>
              <a:rPr lang="it-IT" sz="2000" dirty="0" smtClean="0"/>
              <a:t> al 10% di iodio da 125 ml (1). </a:t>
            </a:r>
          </a:p>
          <a:p>
            <a:pPr marL="457200" indent="-457200"/>
            <a:r>
              <a:rPr lang="it-IT" sz="2000" dirty="0" smtClean="0"/>
              <a:t>Flacone di soluzione fisiologica (sodio cloruro 0,9%) da 250 ml (1). </a:t>
            </a:r>
          </a:p>
          <a:p>
            <a:r>
              <a:rPr lang="it-IT" sz="2000" dirty="0" smtClean="0"/>
              <a:t>Compresse di garza sterile 18 x 40 in buste singole (1).</a:t>
            </a:r>
          </a:p>
          <a:p>
            <a:r>
              <a:rPr lang="it-IT" sz="2000" dirty="0" smtClean="0"/>
              <a:t> Compresse di garza sterile 10 x 10 in buste singole (3). </a:t>
            </a:r>
          </a:p>
          <a:p>
            <a:r>
              <a:rPr lang="it-IT" sz="2000" dirty="0" smtClean="0"/>
              <a:t>Pinzette da medicazione sterili monouso (1). </a:t>
            </a:r>
          </a:p>
          <a:p>
            <a:r>
              <a:rPr lang="it-IT" sz="2000" dirty="0" smtClean="0"/>
              <a:t>Confezione di cotone idrofilo (1). </a:t>
            </a:r>
          </a:p>
          <a:p>
            <a:endParaRPr lang="it-IT" sz="2000" b="1" i="1" dirty="0" smtClean="0"/>
          </a:p>
          <a:p>
            <a:endParaRPr lang="it-IT" sz="2000" b="1" i="1" dirty="0" smtClean="0"/>
          </a:p>
          <a:p>
            <a:endParaRPr lang="it-IT" sz="2000" b="1" i="1" dirty="0" smtClean="0"/>
          </a:p>
          <a:p>
            <a:endParaRPr lang="it-IT" sz="2000" b="1" i="1" dirty="0" smtClean="0"/>
          </a:p>
          <a:p>
            <a:endParaRPr lang="it-IT" sz="2000" b="1" i="1" dirty="0" smtClean="0"/>
          </a:p>
          <a:p>
            <a:endParaRPr lang="it-IT" sz="2000" b="1" i="1" dirty="0" smtClean="0"/>
          </a:p>
          <a:p>
            <a:endParaRPr lang="it-IT" sz="2000" b="1" i="1" dirty="0" smtClean="0"/>
          </a:p>
          <a:p>
            <a:endParaRPr lang="it-IT" sz="2000" b="1" i="1" dirty="0" smtClean="0"/>
          </a:p>
          <a:p>
            <a:endParaRPr lang="it-IT" sz="2000" b="1" i="1" dirty="0" smtClean="0"/>
          </a:p>
          <a:p>
            <a:endParaRPr lang="it-IT" sz="2000" b="1" i="1" dirty="0" smtClean="0"/>
          </a:p>
        </p:txBody>
      </p:sp>
      <p:pic>
        <p:nvPicPr>
          <p:cNvPr id="3074" name="Picture 2" descr="C:\Users\ennio\Desktop\GLConsulting-cassetta-pronto-soccorso.jpg"/>
          <p:cNvPicPr>
            <a:picLocks noChangeAspect="1" noChangeArrowheads="1"/>
          </p:cNvPicPr>
          <p:nvPr/>
        </p:nvPicPr>
        <p:blipFill>
          <a:blip r:embed="rId3" cstate="print"/>
          <a:srcRect/>
          <a:stretch>
            <a:fillRect/>
          </a:stretch>
        </p:blipFill>
        <p:spPr bwMode="auto">
          <a:xfrm>
            <a:off x="323528" y="1562459"/>
            <a:ext cx="4443214" cy="460284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6876256" cy="692696"/>
          </a:xfrm>
        </p:spPr>
        <p:txBody>
          <a:bodyPr>
            <a:normAutofit fontScale="90000"/>
          </a:bodyPr>
          <a:lstStyle/>
          <a:p>
            <a:pPr algn="l"/>
            <a:r>
              <a:rPr lang="it-IT" dirty="0" smtClean="0"/>
              <a:t>CASSETTA</a:t>
            </a:r>
            <a:r>
              <a:rPr lang="it-IT" sz="3600" dirty="0" smtClean="0"/>
              <a:t> </a:t>
            </a:r>
            <a:r>
              <a:rPr lang="it-IT" dirty="0" smtClean="0"/>
              <a:t>PRIMO</a:t>
            </a:r>
            <a:r>
              <a:rPr lang="it-IT" sz="3600" dirty="0" smtClean="0"/>
              <a:t> </a:t>
            </a:r>
            <a:r>
              <a:rPr lang="it-IT" dirty="0" smtClean="0"/>
              <a:t>SOCCORSO</a:t>
            </a:r>
            <a:endParaRPr lang="it-IT" dirty="0"/>
          </a:p>
        </p:txBody>
      </p:sp>
      <p:sp>
        <p:nvSpPr>
          <p:cNvPr id="3" name="Segnaposto contenuto 2"/>
          <p:cNvSpPr>
            <a:spLocks noGrp="1"/>
          </p:cNvSpPr>
          <p:nvPr>
            <p:ph idx="1"/>
          </p:nvPr>
        </p:nvSpPr>
        <p:spPr>
          <a:xfrm>
            <a:off x="5580112" y="692696"/>
            <a:ext cx="3312368" cy="5904656"/>
          </a:xfrm>
        </p:spPr>
        <p:txBody>
          <a:bodyPr>
            <a:normAutofit/>
          </a:bodyPr>
          <a:lstStyle/>
          <a:p>
            <a:r>
              <a:rPr lang="it-IT" sz="2000" dirty="0" smtClean="0"/>
              <a:t>Confezione di cerotti di varie misure pronti all'uso (1). </a:t>
            </a:r>
          </a:p>
          <a:p>
            <a:r>
              <a:rPr lang="it-IT" sz="2000" dirty="0" smtClean="0"/>
              <a:t>Rotolo di cerotto alto cm 2,5 (1). </a:t>
            </a:r>
          </a:p>
          <a:p>
            <a:r>
              <a:rPr lang="it-IT" sz="2000" dirty="0" smtClean="0"/>
              <a:t>Rotolo di benda orlata alta cm 10 (1).</a:t>
            </a:r>
          </a:p>
          <a:p>
            <a:r>
              <a:rPr lang="it-IT" sz="2000" dirty="0" smtClean="0"/>
              <a:t> Un paio di forbici (1). </a:t>
            </a:r>
          </a:p>
          <a:p>
            <a:r>
              <a:rPr lang="it-IT" sz="2000" dirty="0" smtClean="0"/>
              <a:t>Un laccio emostatico (1). </a:t>
            </a:r>
          </a:p>
          <a:p>
            <a:r>
              <a:rPr lang="it-IT" sz="2000" dirty="0" smtClean="0"/>
              <a:t>Confezione di ghiaccio pronto uso (1). </a:t>
            </a:r>
          </a:p>
          <a:p>
            <a:r>
              <a:rPr lang="it-IT" sz="2000" dirty="0" smtClean="0"/>
              <a:t> </a:t>
            </a:r>
            <a:r>
              <a:rPr lang="it-IT" sz="2000" b="1" i="1" dirty="0" smtClean="0"/>
              <a:t>Molto utile avere una cassetta di primo soccorso anche  in autovettura.</a:t>
            </a:r>
          </a:p>
          <a:p>
            <a:endParaRPr lang="it-IT" dirty="0"/>
          </a:p>
        </p:txBody>
      </p:sp>
      <p:pic>
        <p:nvPicPr>
          <p:cNvPr id="1027" name="Picture 3" descr="C:\Users\ennio\Desktop\FOTO TRUFFE_INCIDENTI\images (28).jpg"/>
          <p:cNvPicPr>
            <a:picLocks noChangeAspect="1" noChangeArrowheads="1"/>
          </p:cNvPicPr>
          <p:nvPr/>
        </p:nvPicPr>
        <p:blipFill>
          <a:blip r:embed="rId3" cstate="print"/>
          <a:srcRect/>
          <a:stretch>
            <a:fillRect/>
          </a:stretch>
        </p:blipFill>
        <p:spPr bwMode="auto">
          <a:xfrm>
            <a:off x="467544" y="1052735"/>
            <a:ext cx="4752528" cy="519462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692696"/>
          </a:xfrm>
          <a:solidFill>
            <a:schemeClr val="bg2">
              <a:lumMod val="75000"/>
            </a:schemeClr>
          </a:solidFill>
        </p:spPr>
        <p:txBody>
          <a:bodyPr>
            <a:normAutofit fontScale="90000"/>
          </a:bodyPr>
          <a:lstStyle/>
          <a:p>
            <a:r>
              <a:rPr lang="it-IT" b="1" dirty="0" smtClean="0"/>
              <a:t>CONCLUSIONI</a:t>
            </a:r>
            <a:endParaRPr lang="it-IT" b="1" dirty="0"/>
          </a:p>
        </p:txBody>
      </p:sp>
      <p:sp>
        <p:nvSpPr>
          <p:cNvPr id="3" name="Segnaposto contenuto 2"/>
          <p:cNvSpPr>
            <a:spLocks noGrp="1"/>
          </p:cNvSpPr>
          <p:nvPr>
            <p:ph idx="1"/>
          </p:nvPr>
        </p:nvSpPr>
        <p:spPr>
          <a:xfrm>
            <a:off x="0" y="692696"/>
            <a:ext cx="9144000" cy="5949280"/>
          </a:xfrm>
          <a:solidFill>
            <a:schemeClr val="accent5">
              <a:lumMod val="20000"/>
              <a:lumOff val="80000"/>
            </a:schemeClr>
          </a:solidFill>
        </p:spPr>
        <p:txBody>
          <a:bodyPr>
            <a:noAutofit/>
          </a:bodyPr>
          <a:lstStyle/>
          <a:p>
            <a:r>
              <a:rPr lang="it-IT" sz="2000" b="1" dirty="0" smtClean="0"/>
              <a:t>Nel caso di emergenza sanitaria chiedere aiuto al 118 - servizio pubblico di soccorso </a:t>
            </a:r>
            <a:r>
              <a:rPr lang="it-IT" sz="2000" b="1" dirty="0" smtClean="0"/>
              <a:t>sanitario.</a:t>
            </a:r>
            <a:endParaRPr lang="it-IT" sz="2000" b="1" dirty="0" smtClean="0"/>
          </a:p>
          <a:p>
            <a:r>
              <a:rPr lang="it-IT" sz="2000" b="1" dirty="0" smtClean="0"/>
              <a:t>E’ fondamentale fornire all’operatore della centrale </a:t>
            </a:r>
            <a:r>
              <a:rPr lang="it-IT" sz="2000" b="1" dirty="0" smtClean="0"/>
              <a:t>(118</a:t>
            </a:r>
            <a:r>
              <a:rPr lang="it-IT" sz="2000" b="1" dirty="0" smtClean="0"/>
              <a:t>), nel minor tempo possibile, tutte le notizie per attivare ed inviare sul posto il mezzo o i mezzi di soccorso idonei alle necessità del caso.</a:t>
            </a:r>
          </a:p>
          <a:p>
            <a:r>
              <a:rPr lang="it-IT" sz="2000" b="1" dirty="0" smtClean="0"/>
              <a:t>Prepararsi </a:t>
            </a:r>
            <a:r>
              <a:rPr lang="it-IT" sz="2000" b="1" dirty="0" smtClean="0"/>
              <a:t>mentalmente </a:t>
            </a:r>
            <a:r>
              <a:rPr lang="it-IT" sz="2000" b="1" dirty="0" smtClean="0"/>
              <a:t>a ciò </a:t>
            </a:r>
            <a:r>
              <a:rPr lang="it-IT" sz="2000" b="1" dirty="0" smtClean="0"/>
              <a:t>che bisogna dire per non rimanere imbambolati con il telefono in </a:t>
            </a:r>
            <a:r>
              <a:rPr lang="it-IT" sz="2000" b="1" dirty="0" smtClean="0"/>
              <a:t>mano!...</a:t>
            </a:r>
          </a:p>
          <a:p>
            <a:r>
              <a:rPr lang="it-IT" sz="2000" b="1" dirty="0" smtClean="0"/>
              <a:t>Occorre </a:t>
            </a:r>
            <a:r>
              <a:rPr lang="it-IT" sz="2000" b="1" dirty="0" smtClean="0"/>
              <a:t>un’ambulanza con estrema urgenza per un ragazzo/ anziano/ bambino di </a:t>
            </a:r>
            <a:r>
              <a:rPr lang="it-IT" sz="2000" b="1" dirty="0" err="1" smtClean="0"/>
              <a:t>circa….</a:t>
            </a:r>
            <a:r>
              <a:rPr lang="it-IT" sz="2000" b="1" dirty="0" err="1" smtClean="0"/>
              <a:t>età…con…</a:t>
            </a:r>
            <a:r>
              <a:rPr lang="it-IT" sz="2000" b="1" dirty="0" smtClean="0"/>
              <a:t> descrivere </a:t>
            </a:r>
            <a:r>
              <a:rPr lang="it-IT" sz="2000" b="1" dirty="0" smtClean="0"/>
              <a:t>sintomatologia (arresto cardiaco, difficoltà </a:t>
            </a:r>
            <a:r>
              <a:rPr lang="it-IT" sz="2000" b="1" dirty="0" smtClean="0"/>
              <a:t>respiratoria,in </a:t>
            </a:r>
            <a:r>
              <a:rPr lang="it-IT" sz="2000" b="1" dirty="0" smtClean="0"/>
              <a:t>che condizioni si </a:t>
            </a:r>
            <a:r>
              <a:rPr lang="it-IT" sz="2000" b="1" dirty="0" smtClean="0"/>
              <a:t>trova). </a:t>
            </a:r>
          </a:p>
          <a:p>
            <a:r>
              <a:rPr lang="it-IT" sz="2000" b="1" dirty="0" smtClean="0"/>
              <a:t>Riportare </a:t>
            </a:r>
            <a:r>
              <a:rPr lang="it-IT" sz="2000" b="1" dirty="0" smtClean="0"/>
              <a:t>bene l’</a:t>
            </a:r>
            <a:r>
              <a:rPr lang="it-IT" sz="2000" b="1" dirty="0" err="1" smtClean="0"/>
              <a:t>indirizzo</a:t>
            </a:r>
            <a:r>
              <a:rPr lang="it-IT" sz="2000" b="1" dirty="0" err="1" smtClean="0"/>
              <a:t>…</a:t>
            </a:r>
            <a:r>
              <a:rPr lang="it-IT" sz="2000" b="1" dirty="0" smtClean="0"/>
              <a:t> via </a:t>
            </a:r>
            <a:r>
              <a:rPr lang="it-IT" sz="2000" b="1" dirty="0" err="1" smtClean="0"/>
              <a:t>anagni</a:t>
            </a:r>
            <a:r>
              <a:rPr lang="it-IT" sz="2000" b="1" dirty="0" smtClean="0"/>
              <a:t> </a:t>
            </a:r>
            <a:r>
              <a:rPr lang="it-IT" sz="2000" b="1" dirty="0" smtClean="0"/>
              <a:t> 10 </a:t>
            </a:r>
            <a:r>
              <a:rPr lang="it-IT" sz="2000" b="1" dirty="0" smtClean="0"/>
              <a:t>(uno-zero), scala A (ancona), zona della città. Il cognome sulla porta/citofono </a:t>
            </a:r>
            <a:r>
              <a:rPr lang="it-IT" sz="2000" b="1" dirty="0" err="1" smtClean="0"/>
              <a:t>è</a:t>
            </a:r>
            <a:r>
              <a:rPr lang="it-IT" sz="2000" b="1" dirty="0" err="1" smtClean="0"/>
              <a:t>…</a:t>
            </a:r>
            <a:r>
              <a:rPr lang="it-IT" sz="2000" b="1" dirty="0" smtClean="0"/>
              <a:t>. cognome/nome</a:t>
            </a:r>
            <a:r>
              <a:rPr lang="it-IT" sz="2000" b="1" dirty="0" smtClean="0"/>
              <a:t>. </a:t>
            </a:r>
            <a:endParaRPr lang="it-IT" sz="2000" b="1" dirty="0" smtClean="0"/>
          </a:p>
          <a:p>
            <a:r>
              <a:rPr lang="it-IT" sz="2000" b="1" dirty="0" smtClean="0"/>
              <a:t>Identificarsi </a:t>
            </a:r>
            <a:r>
              <a:rPr lang="it-IT" sz="2000" b="1" dirty="0" smtClean="0"/>
              <a:t>(nome e cognome), il telefono da dove chiamo è .0622555...» </a:t>
            </a:r>
          </a:p>
          <a:p>
            <a:r>
              <a:rPr lang="it-IT" sz="2000" b="1" dirty="0" smtClean="0"/>
              <a:t>Senza </a:t>
            </a:r>
            <a:r>
              <a:rPr lang="it-IT" sz="2000" b="1" dirty="0" smtClean="0"/>
              <a:t>queste notizie fondamentali  a nulla vale gridare, imprecare e chiedere aiuto!</a:t>
            </a:r>
          </a:p>
          <a:p>
            <a:r>
              <a:rPr lang="it-IT" sz="2000" b="1" dirty="0" smtClean="0"/>
              <a:t>Non riattaccare mai il telefono per primi! </a:t>
            </a:r>
            <a:endParaRPr lang="it-IT" sz="2000" b="1" dirty="0" smtClean="0"/>
          </a:p>
          <a:p>
            <a:r>
              <a:rPr lang="it-IT" sz="2000" b="1" dirty="0" smtClean="0"/>
              <a:t>Attendere </a:t>
            </a:r>
            <a:r>
              <a:rPr lang="it-IT" sz="2000" b="1" dirty="0" smtClean="0"/>
              <a:t>che tale manovra venga effettuata dall’operatore: potrebbe ancora voler acquisire qualche altra notizia</a:t>
            </a:r>
            <a:r>
              <a:rPr lang="it-IT" sz="2000" b="1" dirty="0" smtClean="0"/>
              <a:t>!</a:t>
            </a:r>
            <a:endParaRPr lang="it-IT" sz="2000" b="1"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 xmlns:p14="http://schemas.microsoft.com/office/powerpoint/2010/main" val="114689535"/>
              </p:ext>
            </p:extLst>
          </p:nvPr>
        </p:nvGraphicFramePr>
        <p:xfrm>
          <a:off x="107504" y="260648"/>
          <a:ext cx="4843366" cy="4991429"/>
        </p:xfrm>
        <a:graphic>
          <a:graphicData uri="http://schemas.openxmlformats.org/drawingml/2006/table">
            <a:tbl>
              <a:tblPr firstRow="1" bandRow="1">
                <a:tableStyleId>{5C22544A-7EE6-4342-B048-85BDC9FD1C3A}</a:tableStyleId>
              </a:tblPr>
              <a:tblGrid>
                <a:gridCol w="1332318">
                  <a:extLst>
                    <a:ext uri="{9D8B030D-6E8A-4147-A177-3AD203B41FA5}">
                      <a16:colId xmlns="" xmlns:a16="http://schemas.microsoft.com/office/drawing/2014/main" val="1104301729"/>
                    </a:ext>
                  </a:extLst>
                </a:gridCol>
                <a:gridCol w="2040609">
                  <a:extLst>
                    <a:ext uri="{9D8B030D-6E8A-4147-A177-3AD203B41FA5}">
                      <a16:colId xmlns="" xmlns:a16="http://schemas.microsoft.com/office/drawing/2014/main" val="2864184806"/>
                    </a:ext>
                  </a:extLst>
                </a:gridCol>
                <a:gridCol w="1470439">
                  <a:extLst>
                    <a:ext uri="{9D8B030D-6E8A-4147-A177-3AD203B41FA5}">
                      <a16:colId xmlns="" xmlns:a16="http://schemas.microsoft.com/office/drawing/2014/main" val="634121975"/>
                    </a:ext>
                  </a:extLst>
                </a:gridCol>
              </a:tblGrid>
              <a:tr h="884708">
                <a:tc>
                  <a:txBody>
                    <a:bodyPr/>
                    <a:lstStyle/>
                    <a:p>
                      <a:r>
                        <a:rPr lang="it-IT" dirty="0"/>
                        <a:t>Tipo di ustione</a:t>
                      </a:r>
                    </a:p>
                  </a:txBody>
                  <a:tcPr>
                    <a:solidFill>
                      <a:schemeClr val="accent2"/>
                    </a:solidFill>
                  </a:tcPr>
                </a:tc>
                <a:tc>
                  <a:txBody>
                    <a:bodyPr/>
                    <a:lstStyle/>
                    <a:p>
                      <a:r>
                        <a:rPr lang="it-IT" dirty="0"/>
                        <a:t>Strati danneggiati</a:t>
                      </a:r>
                    </a:p>
                  </a:txBody>
                  <a:tcPr>
                    <a:solidFill>
                      <a:schemeClr val="accent2"/>
                    </a:solidFill>
                  </a:tcPr>
                </a:tc>
                <a:tc>
                  <a:txBody>
                    <a:bodyPr/>
                    <a:lstStyle/>
                    <a:p>
                      <a:r>
                        <a:rPr lang="it-IT" dirty="0"/>
                        <a:t>guarigione</a:t>
                      </a:r>
                    </a:p>
                  </a:txBody>
                  <a:tcPr>
                    <a:solidFill>
                      <a:schemeClr val="accent2"/>
                    </a:solidFill>
                  </a:tcPr>
                </a:tc>
                <a:extLst>
                  <a:ext uri="{0D108BD9-81ED-4DB2-BD59-A6C34878D82A}">
                    <a16:rowId xmlns="" xmlns:a16="http://schemas.microsoft.com/office/drawing/2014/main" val="1950414931"/>
                  </a:ext>
                </a:extLst>
              </a:tr>
              <a:tr h="476382">
                <a:tc>
                  <a:txBody>
                    <a:bodyPr/>
                    <a:lstStyle/>
                    <a:p>
                      <a:r>
                        <a:rPr lang="it-IT" dirty="0"/>
                        <a:t>I grado</a:t>
                      </a:r>
                    </a:p>
                  </a:txBody>
                  <a:tcPr>
                    <a:solidFill>
                      <a:schemeClr val="accent2"/>
                    </a:solidFill>
                  </a:tcPr>
                </a:tc>
                <a:tc>
                  <a:txBody>
                    <a:bodyPr/>
                    <a:lstStyle/>
                    <a:p>
                      <a:r>
                        <a:rPr lang="it-IT" dirty="0"/>
                        <a:t>Epidermide</a:t>
                      </a:r>
                    </a:p>
                  </a:txBody>
                  <a:tcPr>
                    <a:solidFill>
                      <a:schemeClr val="accent1">
                        <a:lumMod val="40000"/>
                        <a:lumOff val="60000"/>
                      </a:schemeClr>
                    </a:solidFill>
                  </a:tcPr>
                </a:tc>
                <a:tc>
                  <a:txBody>
                    <a:bodyPr/>
                    <a:lstStyle/>
                    <a:p>
                      <a:r>
                        <a:rPr lang="it-IT" dirty="0"/>
                        <a:t>2-5 giorni</a:t>
                      </a:r>
                    </a:p>
                  </a:txBody>
                  <a:tcPr>
                    <a:solidFill>
                      <a:schemeClr val="accent1">
                        <a:lumMod val="40000"/>
                        <a:lumOff val="60000"/>
                      </a:schemeClr>
                    </a:solidFill>
                  </a:tcPr>
                </a:tc>
                <a:extLst>
                  <a:ext uri="{0D108BD9-81ED-4DB2-BD59-A6C34878D82A}">
                    <a16:rowId xmlns="" xmlns:a16="http://schemas.microsoft.com/office/drawing/2014/main" val="414739182"/>
                  </a:ext>
                </a:extLst>
              </a:tr>
              <a:tr h="1088871">
                <a:tc>
                  <a:txBody>
                    <a:bodyPr/>
                    <a:lstStyle/>
                    <a:p>
                      <a:r>
                        <a:rPr lang="it-IT" dirty="0"/>
                        <a:t>II grado superficiale</a:t>
                      </a:r>
                    </a:p>
                  </a:txBody>
                  <a:tcPr>
                    <a:solidFill>
                      <a:schemeClr val="accent2"/>
                    </a:solidFill>
                  </a:tcPr>
                </a:tc>
                <a:tc>
                  <a:txBody>
                    <a:bodyPr/>
                    <a:lstStyle/>
                    <a:p>
                      <a:r>
                        <a:rPr lang="it-IT" dirty="0"/>
                        <a:t>Epidermide</a:t>
                      </a:r>
                      <a:r>
                        <a:rPr lang="it-IT" baseline="0" dirty="0"/>
                        <a:t> e primo strato derma</a:t>
                      </a:r>
                      <a:endParaRPr lang="it-IT" dirty="0"/>
                    </a:p>
                  </a:txBody>
                  <a:tcPr>
                    <a:solidFill>
                      <a:schemeClr val="accent1">
                        <a:lumMod val="40000"/>
                        <a:lumOff val="60000"/>
                      </a:schemeClr>
                    </a:solidFill>
                  </a:tcPr>
                </a:tc>
                <a:tc>
                  <a:txBody>
                    <a:bodyPr/>
                    <a:lstStyle/>
                    <a:p>
                      <a:r>
                        <a:rPr lang="it-IT" dirty="0"/>
                        <a:t>5-20 giorni</a:t>
                      </a:r>
                    </a:p>
                  </a:txBody>
                  <a:tcPr>
                    <a:solidFill>
                      <a:schemeClr val="accent1">
                        <a:lumMod val="40000"/>
                        <a:lumOff val="60000"/>
                      </a:schemeClr>
                    </a:solidFill>
                  </a:tcPr>
                </a:tc>
                <a:extLst>
                  <a:ext uri="{0D108BD9-81ED-4DB2-BD59-A6C34878D82A}">
                    <a16:rowId xmlns="" xmlns:a16="http://schemas.microsoft.com/office/drawing/2014/main" val="238246590"/>
                  </a:ext>
                </a:extLst>
              </a:tr>
              <a:tr h="1078428">
                <a:tc>
                  <a:txBody>
                    <a:bodyPr/>
                    <a:lstStyle/>
                    <a:p>
                      <a:r>
                        <a:rPr lang="it-IT" dirty="0"/>
                        <a:t>II grado profondo</a:t>
                      </a:r>
                    </a:p>
                  </a:txBody>
                  <a:tcPr>
                    <a:solidFill>
                      <a:schemeClr val="accent2"/>
                    </a:solidFill>
                  </a:tcPr>
                </a:tc>
                <a:tc>
                  <a:txBody>
                    <a:bodyPr/>
                    <a:lstStyle/>
                    <a:p>
                      <a:r>
                        <a:rPr lang="it-IT" dirty="0"/>
                        <a:t>derma</a:t>
                      </a:r>
                    </a:p>
                  </a:txBody>
                  <a:tcPr>
                    <a:solidFill>
                      <a:schemeClr val="accent1">
                        <a:lumMod val="40000"/>
                        <a:lumOff val="60000"/>
                      </a:schemeClr>
                    </a:solidFill>
                  </a:tcPr>
                </a:tc>
                <a:tc>
                  <a:txBody>
                    <a:bodyPr/>
                    <a:lstStyle/>
                    <a:p>
                      <a:r>
                        <a:rPr lang="it-IT" dirty="0"/>
                        <a:t>21-35</a:t>
                      </a:r>
                      <a:r>
                        <a:rPr lang="it-IT" baseline="0" dirty="0"/>
                        <a:t> giorni</a:t>
                      </a:r>
                      <a:endParaRPr lang="it-IT" dirty="0"/>
                    </a:p>
                  </a:txBody>
                  <a:tcPr>
                    <a:solidFill>
                      <a:schemeClr val="accent1">
                        <a:lumMod val="40000"/>
                        <a:lumOff val="60000"/>
                      </a:schemeClr>
                    </a:solidFill>
                  </a:tcPr>
                </a:tc>
                <a:extLst>
                  <a:ext uri="{0D108BD9-81ED-4DB2-BD59-A6C34878D82A}">
                    <a16:rowId xmlns="" xmlns:a16="http://schemas.microsoft.com/office/drawing/2014/main" val="1492392840"/>
                  </a:ext>
                </a:extLst>
              </a:tr>
              <a:tr h="1434604">
                <a:tc>
                  <a:txBody>
                    <a:bodyPr/>
                    <a:lstStyle/>
                    <a:p>
                      <a:r>
                        <a:rPr lang="it-IT" dirty="0"/>
                        <a:t>III grado</a:t>
                      </a:r>
                    </a:p>
                  </a:txBody>
                  <a:tcPr>
                    <a:solidFill>
                      <a:schemeClr val="accent2"/>
                    </a:solidFill>
                  </a:tcPr>
                </a:tc>
                <a:tc>
                  <a:txBody>
                    <a:bodyPr/>
                    <a:lstStyle/>
                    <a:p>
                      <a:r>
                        <a:rPr lang="it-IT" dirty="0"/>
                        <a:t>Sottocute e tessuti profondi</a:t>
                      </a:r>
                      <a:r>
                        <a:rPr lang="it-IT" baseline="0" dirty="0"/>
                        <a:t> (muscoli ed ossa)</a:t>
                      </a:r>
                      <a:endParaRPr lang="it-IT" dirty="0"/>
                    </a:p>
                  </a:txBody>
                  <a:tcPr>
                    <a:solidFill>
                      <a:schemeClr val="accent1">
                        <a:lumMod val="40000"/>
                        <a:lumOff val="60000"/>
                      </a:schemeClr>
                    </a:solidFill>
                  </a:tcPr>
                </a:tc>
                <a:tc>
                  <a:txBody>
                    <a:bodyPr/>
                    <a:lstStyle/>
                    <a:p>
                      <a:r>
                        <a:rPr lang="it-IT" dirty="0"/>
                        <a:t>Molti mesi o mai (in assenza di terapia chirurgica)</a:t>
                      </a:r>
                    </a:p>
                  </a:txBody>
                  <a:tcPr>
                    <a:solidFill>
                      <a:schemeClr val="accent1">
                        <a:lumMod val="40000"/>
                        <a:lumOff val="60000"/>
                      </a:schemeClr>
                    </a:solidFill>
                  </a:tcPr>
                </a:tc>
                <a:extLst>
                  <a:ext uri="{0D108BD9-81ED-4DB2-BD59-A6C34878D82A}">
                    <a16:rowId xmlns="" xmlns:a16="http://schemas.microsoft.com/office/drawing/2014/main" val="994220749"/>
                  </a:ext>
                </a:extLst>
              </a:tr>
            </a:tbl>
          </a:graphicData>
        </a:graphic>
      </p:graphicFrame>
      <p:graphicFrame>
        <p:nvGraphicFramePr>
          <p:cNvPr id="4" name="Tabella 3"/>
          <p:cNvGraphicFramePr>
            <a:graphicFrameLocks noGrp="1"/>
          </p:cNvGraphicFramePr>
          <p:nvPr>
            <p:extLst>
              <p:ext uri="{D42A27DB-BD31-4B8C-83A1-F6EECF244321}">
                <p14:modId xmlns="" xmlns:p14="http://schemas.microsoft.com/office/powerpoint/2010/main" val="665481235"/>
              </p:ext>
            </p:extLst>
          </p:nvPr>
        </p:nvGraphicFramePr>
        <p:xfrm>
          <a:off x="4932040" y="260648"/>
          <a:ext cx="4104456" cy="4968552"/>
        </p:xfrm>
        <a:graphic>
          <a:graphicData uri="http://schemas.openxmlformats.org/drawingml/2006/table">
            <a:tbl>
              <a:tblPr firstRow="1" bandRow="1">
                <a:tableStyleId>{5C22544A-7EE6-4342-B048-85BDC9FD1C3A}</a:tableStyleId>
              </a:tblPr>
              <a:tblGrid>
                <a:gridCol w="2846667">
                  <a:extLst>
                    <a:ext uri="{9D8B030D-6E8A-4147-A177-3AD203B41FA5}">
                      <a16:colId xmlns="" xmlns:a16="http://schemas.microsoft.com/office/drawing/2014/main" val="3489326131"/>
                    </a:ext>
                  </a:extLst>
                </a:gridCol>
                <a:gridCol w="1257789">
                  <a:extLst>
                    <a:ext uri="{9D8B030D-6E8A-4147-A177-3AD203B41FA5}">
                      <a16:colId xmlns="" xmlns:a16="http://schemas.microsoft.com/office/drawing/2014/main" val="2775452738"/>
                    </a:ext>
                  </a:extLst>
                </a:gridCol>
              </a:tblGrid>
              <a:tr h="864096">
                <a:tc>
                  <a:txBody>
                    <a:bodyPr/>
                    <a:lstStyle/>
                    <a:p>
                      <a:r>
                        <a:rPr lang="it-IT" dirty="0"/>
                        <a:t>Come </a:t>
                      </a:r>
                      <a:r>
                        <a:rPr lang="it-IT" dirty="0" smtClean="0"/>
                        <a:t>si </a:t>
                      </a:r>
                      <a:r>
                        <a:rPr lang="it-IT" dirty="0"/>
                        <a:t>presentano</a:t>
                      </a:r>
                    </a:p>
                  </a:txBody>
                  <a:tcPr>
                    <a:solidFill>
                      <a:schemeClr val="accent2"/>
                    </a:solidFill>
                  </a:tcPr>
                </a:tc>
                <a:tc>
                  <a:txBody>
                    <a:bodyPr/>
                    <a:lstStyle/>
                    <a:p>
                      <a:r>
                        <a:rPr lang="it-IT" dirty="0"/>
                        <a:t>dolore</a:t>
                      </a:r>
                    </a:p>
                  </a:txBody>
                  <a:tcPr>
                    <a:solidFill>
                      <a:schemeClr val="accent2"/>
                    </a:solidFill>
                  </a:tcPr>
                </a:tc>
                <a:extLst>
                  <a:ext uri="{0D108BD9-81ED-4DB2-BD59-A6C34878D82A}">
                    <a16:rowId xmlns="" xmlns:a16="http://schemas.microsoft.com/office/drawing/2014/main" val="1108618456"/>
                  </a:ext>
                </a:extLst>
              </a:tr>
              <a:tr h="476346">
                <a:tc>
                  <a:txBody>
                    <a:bodyPr/>
                    <a:lstStyle/>
                    <a:p>
                      <a:r>
                        <a:rPr lang="it-IT" dirty="0"/>
                        <a:t>Eritema</a:t>
                      </a:r>
                    </a:p>
                  </a:txBody>
                  <a:tcPr>
                    <a:solidFill>
                      <a:schemeClr val="accent1">
                        <a:lumMod val="40000"/>
                        <a:lumOff val="60000"/>
                      </a:schemeClr>
                    </a:solidFill>
                  </a:tcPr>
                </a:tc>
                <a:tc>
                  <a:txBody>
                    <a:bodyPr/>
                    <a:lstStyle/>
                    <a:p>
                      <a:r>
                        <a:rPr lang="it-IT" dirty="0"/>
                        <a:t>Si</a:t>
                      </a:r>
                    </a:p>
                  </a:txBody>
                  <a:tcPr>
                    <a:solidFill>
                      <a:schemeClr val="accent1">
                        <a:lumMod val="40000"/>
                        <a:lumOff val="60000"/>
                      </a:schemeClr>
                    </a:solidFill>
                  </a:tcPr>
                </a:tc>
                <a:extLst>
                  <a:ext uri="{0D108BD9-81ED-4DB2-BD59-A6C34878D82A}">
                    <a16:rowId xmlns="" xmlns:a16="http://schemas.microsoft.com/office/drawing/2014/main" val="2289329051"/>
                  </a:ext>
                </a:extLst>
              </a:tr>
              <a:tr h="1125713">
                <a:tc>
                  <a:txBody>
                    <a:bodyPr/>
                    <a:lstStyle/>
                    <a:p>
                      <a:r>
                        <a:rPr lang="it-IT" dirty="0" err="1" smtClean="0"/>
                        <a:t>Flittene</a:t>
                      </a:r>
                      <a:r>
                        <a:rPr lang="it-IT" dirty="0" smtClean="0"/>
                        <a:t>  (vescica)</a:t>
                      </a:r>
                      <a:endParaRPr lang="it-IT" dirty="0"/>
                    </a:p>
                  </a:txBody>
                  <a:tcPr>
                    <a:solidFill>
                      <a:schemeClr val="accent1">
                        <a:lumMod val="40000"/>
                        <a:lumOff val="60000"/>
                      </a:schemeClr>
                    </a:solidFill>
                  </a:tcPr>
                </a:tc>
                <a:tc>
                  <a:txBody>
                    <a:bodyPr/>
                    <a:lstStyle/>
                    <a:p>
                      <a:r>
                        <a:rPr lang="it-IT" dirty="0"/>
                        <a:t>Si</a:t>
                      </a:r>
                    </a:p>
                  </a:txBody>
                  <a:tcPr>
                    <a:solidFill>
                      <a:schemeClr val="accent1">
                        <a:lumMod val="40000"/>
                        <a:lumOff val="60000"/>
                      </a:schemeClr>
                    </a:solidFill>
                  </a:tcPr>
                </a:tc>
                <a:extLst>
                  <a:ext uri="{0D108BD9-81ED-4DB2-BD59-A6C34878D82A}">
                    <a16:rowId xmlns="" xmlns:a16="http://schemas.microsoft.com/office/drawing/2014/main" val="711299774"/>
                  </a:ext>
                </a:extLst>
              </a:tr>
              <a:tr h="1068250">
                <a:tc>
                  <a:txBody>
                    <a:bodyPr/>
                    <a:lstStyle/>
                    <a:p>
                      <a:r>
                        <a:rPr lang="it-IT" dirty="0"/>
                        <a:t>Non sempre presente lesione tipica</a:t>
                      </a:r>
                    </a:p>
                  </a:txBody>
                  <a:tcPr>
                    <a:solidFill>
                      <a:schemeClr val="accent1">
                        <a:lumMod val="40000"/>
                        <a:lumOff val="60000"/>
                      </a:schemeClr>
                    </a:solidFill>
                  </a:tcPr>
                </a:tc>
                <a:tc>
                  <a:txBody>
                    <a:bodyPr/>
                    <a:lstStyle/>
                    <a:p>
                      <a:r>
                        <a:rPr lang="it-IT" dirty="0"/>
                        <a:t>Può non essere presente</a:t>
                      </a:r>
                    </a:p>
                  </a:txBody>
                  <a:tcPr>
                    <a:solidFill>
                      <a:schemeClr val="accent1">
                        <a:lumMod val="40000"/>
                        <a:lumOff val="60000"/>
                      </a:schemeClr>
                    </a:solidFill>
                  </a:tcPr>
                </a:tc>
                <a:extLst>
                  <a:ext uri="{0D108BD9-81ED-4DB2-BD59-A6C34878D82A}">
                    <a16:rowId xmlns="" xmlns:a16="http://schemas.microsoft.com/office/drawing/2014/main" val="2486228657"/>
                  </a:ext>
                </a:extLst>
              </a:tr>
              <a:tr h="1434147">
                <a:tc>
                  <a:txBody>
                    <a:bodyPr/>
                    <a:lstStyle/>
                    <a:p>
                      <a:r>
                        <a:rPr lang="it-IT" dirty="0" smtClean="0"/>
                        <a:t>Escara  (tessuto necrotico)</a:t>
                      </a:r>
                      <a:endParaRPr lang="it-IT" dirty="0"/>
                    </a:p>
                  </a:txBody>
                  <a:tcPr>
                    <a:solidFill>
                      <a:schemeClr val="accent1">
                        <a:lumMod val="40000"/>
                        <a:lumOff val="60000"/>
                      </a:schemeClr>
                    </a:solidFill>
                  </a:tcPr>
                </a:tc>
                <a:tc>
                  <a:txBody>
                    <a:bodyPr/>
                    <a:lstStyle/>
                    <a:p>
                      <a:r>
                        <a:rPr lang="it-IT" dirty="0"/>
                        <a:t>No</a:t>
                      </a:r>
                    </a:p>
                  </a:txBody>
                  <a:tcPr>
                    <a:solidFill>
                      <a:schemeClr val="accent1">
                        <a:lumMod val="40000"/>
                        <a:lumOff val="60000"/>
                      </a:schemeClr>
                    </a:solidFill>
                  </a:tcPr>
                </a:tc>
                <a:extLst>
                  <a:ext uri="{0D108BD9-81ED-4DB2-BD59-A6C34878D82A}">
                    <a16:rowId xmlns="" xmlns:a16="http://schemas.microsoft.com/office/drawing/2014/main" val="2248333430"/>
                  </a:ext>
                </a:extLst>
              </a:tr>
            </a:tbl>
          </a:graphicData>
        </a:graphic>
      </p:graphicFrame>
    </p:spTree>
    <p:extLst>
      <p:ext uri="{BB962C8B-B14F-4D97-AF65-F5344CB8AC3E}">
        <p14:creationId xmlns="" xmlns:p14="http://schemas.microsoft.com/office/powerpoint/2010/main" val="3020215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4211960" cy="980728"/>
          </a:xfrm>
        </p:spPr>
        <p:txBody>
          <a:bodyPr>
            <a:normAutofit fontScale="90000"/>
          </a:bodyPr>
          <a:lstStyle/>
          <a:p>
            <a:pPr algn="l"/>
            <a:r>
              <a:rPr lang="it-IT" dirty="0" smtClean="0"/>
              <a:t>USTIONI </a:t>
            </a:r>
            <a:r>
              <a:rPr lang="it-IT" sz="4900" dirty="0" smtClean="0"/>
              <a:t>cosa fare</a:t>
            </a:r>
            <a:endParaRPr lang="it-IT" sz="4900" dirty="0"/>
          </a:p>
        </p:txBody>
      </p:sp>
      <p:sp>
        <p:nvSpPr>
          <p:cNvPr id="3" name="Segnaposto contenuto 2"/>
          <p:cNvSpPr>
            <a:spLocks noGrp="1"/>
          </p:cNvSpPr>
          <p:nvPr>
            <p:ph idx="1"/>
          </p:nvPr>
        </p:nvSpPr>
        <p:spPr>
          <a:xfrm>
            <a:off x="4932040" y="0"/>
            <a:ext cx="4211960" cy="6453336"/>
          </a:xfrm>
        </p:spPr>
        <p:txBody>
          <a:bodyPr>
            <a:noAutofit/>
          </a:bodyPr>
          <a:lstStyle/>
          <a:p>
            <a:pPr>
              <a:buNone/>
            </a:pPr>
            <a:r>
              <a:rPr lang="it-IT" sz="2000" dirty="0" smtClean="0"/>
              <a:t> Come trattare un'ustione di primo e secondo grado . </a:t>
            </a:r>
          </a:p>
          <a:p>
            <a:r>
              <a:rPr lang="it-IT" sz="2000" dirty="0" smtClean="0"/>
              <a:t>Mettete la parte ustionata sotto acqua corrente fredda e lasciatela per 10 /15 minuti; In alcuni casi di contatto con sostanze chimiche però (ad es. calce secca) l’acqua è assolutamente da evitare. </a:t>
            </a:r>
          </a:p>
          <a:p>
            <a:r>
              <a:rPr lang="it-IT" sz="2000" dirty="0" smtClean="0"/>
              <a:t>Coprite l'ustione con garza sterile. Se non ne disponete, Coprire la zona ustionata con biancheria di cotone ben pulita e bagnata, senza comprimere. </a:t>
            </a:r>
          </a:p>
          <a:p>
            <a:r>
              <a:rPr lang="it-IT" sz="2000" dirty="0" smtClean="0"/>
              <a:t>Posizionare il soggetto ben disteso e coprirlo, per evitare il calo della temperatura corporea.    </a:t>
            </a:r>
          </a:p>
          <a:p>
            <a:r>
              <a:rPr lang="it-IT" sz="2000" dirty="0" smtClean="0"/>
              <a:t>Togliete all'infortunato anelli, orologio e indumenti che stringono prima che la zona ustionata comincia a gonfiarsi.</a:t>
            </a:r>
            <a:endParaRPr lang="it-IT" sz="2000" dirty="0"/>
          </a:p>
        </p:txBody>
      </p:sp>
      <p:pic>
        <p:nvPicPr>
          <p:cNvPr id="2050" name="Picture 2" descr="C:\Users\ennio\Desktop\_INCIDENTI-DOMESTICI\728px-Treat-a-Hand-Burn-Step-5-Version-2.jpg"/>
          <p:cNvPicPr>
            <a:picLocks noChangeAspect="1" noChangeArrowheads="1"/>
          </p:cNvPicPr>
          <p:nvPr/>
        </p:nvPicPr>
        <p:blipFill>
          <a:blip r:embed="rId3" cstate="print"/>
          <a:srcRect/>
          <a:stretch>
            <a:fillRect/>
          </a:stretch>
        </p:blipFill>
        <p:spPr bwMode="auto">
          <a:xfrm>
            <a:off x="251520" y="1772816"/>
            <a:ext cx="4662686" cy="463624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4788024" cy="908720"/>
          </a:xfrm>
        </p:spPr>
        <p:txBody>
          <a:bodyPr>
            <a:normAutofit fontScale="90000"/>
          </a:bodyPr>
          <a:lstStyle/>
          <a:p>
            <a:pPr algn="l"/>
            <a:r>
              <a:rPr lang="it-IT" dirty="0" smtClean="0"/>
              <a:t>USTIONI cosa non fare</a:t>
            </a:r>
            <a:endParaRPr lang="it-IT" dirty="0"/>
          </a:p>
        </p:txBody>
      </p:sp>
      <p:sp>
        <p:nvSpPr>
          <p:cNvPr id="3" name="Segnaposto contenuto 2"/>
          <p:cNvSpPr>
            <a:spLocks noGrp="1"/>
          </p:cNvSpPr>
          <p:nvPr>
            <p:ph idx="1"/>
          </p:nvPr>
        </p:nvSpPr>
        <p:spPr>
          <a:xfrm>
            <a:off x="5004048" y="548680"/>
            <a:ext cx="3888432" cy="5904656"/>
          </a:xfrm>
        </p:spPr>
        <p:txBody>
          <a:bodyPr>
            <a:normAutofit/>
          </a:bodyPr>
          <a:lstStyle/>
          <a:p>
            <a:r>
              <a:rPr lang="it-IT" sz="2000" dirty="0" smtClean="0"/>
              <a:t>Non tentate di staccare lembi di indumenti carbonizzati rimasti attaccati alla pelle. </a:t>
            </a:r>
          </a:p>
          <a:p>
            <a:r>
              <a:rPr lang="it-IT" sz="2000" dirty="0" smtClean="0"/>
              <a:t>Non applicate nessun tipo di disinfettante, unguenti o soluzioni oleose. Non bucate le vesciche. </a:t>
            </a:r>
          </a:p>
          <a:p>
            <a:r>
              <a:rPr lang="it-IT" sz="2000" dirty="0" smtClean="0"/>
              <a:t>Non applicate cerotti e non toccate la zona ustionata. </a:t>
            </a:r>
          </a:p>
          <a:p>
            <a:r>
              <a:rPr lang="it-IT" sz="2000" dirty="0" smtClean="0"/>
              <a:t>Se l'ustione è estesa ad una vasta area del corpo, come un braccio, una gamba o il torace, ha probabilità di andare incontro a shock: deve, quindi, essere trasportata in un Pronto Soccorso il più rapidamente possibile. </a:t>
            </a:r>
            <a:endParaRPr lang="it-IT" sz="2000" dirty="0"/>
          </a:p>
        </p:txBody>
      </p:sp>
      <p:pic>
        <p:nvPicPr>
          <p:cNvPr id="1027" name="Picture 3" descr="C:\Users\ennio\Desktop\_INCIDENTI-DOMESTICI\cosa-non-fare.jpg"/>
          <p:cNvPicPr>
            <a:picLocks noChangeAspect="1" noChangeArrowheads="1"/>
          </p:cNvPicPr>
          <p:nvPr/>
        </p:nvPicPr>
        <p:blipFill>
          <a:blip r:embed="rId3" cstate="print"/>
          <a:srcRect/>
          <a:stretch>
            <a:fillRect/>
          </a:stretch>
        </p:blipFill>
        <p:spPr bwMode="auto">
          <a:xfrm>
            <a:off x="251519" y="1556792"/>
            <a:ext cx="4608513" cy="475252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4211960" cy="836712"/>
          </a:xfrm>
        </p:spPr>
        <p:txBody>
          <a:bodyPr>
            <a:normAutofit/>
          </a:bodyPr>
          <a:lstStyle/>
          <a:p>
            <a:pPr algn="l"/>
            <a:r>
              <a:rPr lang="it-IT" sz="4000" dirty="0" smtClean="0"/>
              <a:t>USTIONI </a:t>
            </a:r>
            <a:r>
              <a:rPr lang="it-IT" dirty="0" smtClean="0"/>
              <a:t>cosa fare</a:t>
            </a:r>
            <a:endParaRPr lang="it-IT" dirty="0"/>
          </a:p>
        </p:txBody>
      </p:sp>
      <p:sp>
        <p:nvSpPr>
          <p:cNvPr id="3" name="Segnaposto contenuto 2"/>
          <p:cNvSpPr>
            <a:spLocks noGrp="1"/>
          </p:cNvSpPr>
          <p:nvPr>
            <p:ph idx="1"/>
          </p:nvPr>
        </p:nvSpPr>
        <p:spPr>
          <a:xfrm>
            <a:off x="5436096" y="548680"/>
            <a:ext cx="3707904" cy="5760640"/>
          </a:xfrm>
        </p:spPr>
        <p:txBody>
          <a:bodyPr>
            <a:noAutofit/>
          </a:bodyPr>
          <a:lstStyle/>
          <a:p>
            <a:pPr>
              <a:buNone/>
            </a:pPr>
            <a:r>
              <a:rPr lang="it-IT" sz="2000" dirty="0" smtClean="0"/>
              <a:t>    Molte ustioni hanno bisogno di un intervento medico sia per il rischio di infezione sia perché la perdita di liquidi attraverso la lesione della pelle può far insorgere, nei casi più gravi, uno stato di shock. Un bambino piccolo, un malato, una persona anziana devono essere visitati da un medico in ogni caso.</a:t>
            </a:r>
            <a:r>
              <a:rPr lang="it-IT" sz="2000" b="1" dirty="0" smtClean="0">
                <a:solidFill>
                  <a:srgbClr val="FF0000"/>
                </a:solidFill>
              </a:rPr>
              <a:t> Un’ustione non va mai sottovalutata.</a:t>
            </a:r>
            <a:endParaRPr lang="it-IT" sz="2000" dirty="0"/>
          </a:p>
        </p:txBody>
      </p:sp>
      <p:pic>
        <p:nvPicPr>
          <p:cNvPr id="4100" name="Picture 4" descr="C:\Users\ennio\Desktop\_INCIDENTI-DOMESTICI\Scottature_10.jpg"/>
          <p:cNvPicPr>
            <a:picLocks noChangeAspect="1" noChangeArrowheads="1"/>
          </p:cNvPicPr>
          <p:nvPr/>
        </p:nvPicPr>
        <p:blipFill>
          <a:blip r:embed="rId3" cstate="print"/>
          <a:srcRect/>
          <a:stretch>
            <a:fillRect/>
          </a:stretch>
        </p:blipFill>
        <p:spPr bwMode="auto">
          <a:xfrm>
            <a:off x="2339752" y="1700808"/>
            <a:ext cx="3309019" cy="3600400"/>
          </a:xfrm>
          <a:prstGeom prst="rect">
            <a:avLst/>
          </a:prstGeom>
          <a:noFill/>
        </p:spPr>
      </p:pic>
      <p:pic>
        <p:nvPicPr>
          <p:cNvPr id="2050" name="Picture 2" descr="C:\Users\ennio\Desktop\DOC.X SICUREZZA ANZIANI\FOTO_INCIDENTI-DOMESTICI\cartoon-doctor-first-aid-kit-29579289.jpg"/>
          <p:cNvPicPr>
            <a:picLocks noChangeAspect="1" noChangeArrowheads="1"/>
          </p:cNvPicPr>
          <p:nvPr/>
        </p:nvPicPr>
        <p:blipFill>
          <a:blip r:embed="rId4" cstate="print"/>
          <a:srcRect/>
          <a:stretch>
            <a:fillRect/>
          </a:stretch>
        </p:blipFill>
        <p:spPr bwMode="auto">
          <a:xfrm>
            <a:off x="0" y="2420888"/>
            <a:ext cx="2411760" cy="288032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4716016" cy="836712"/>
          </a:xfrm>
        </p:spPr>
        <p:txBody>
          <a:bodyPr>
            <a:normAutofit/>
          </a:bodyPr>
          <a:lstStyle/>
          <a:p>
            <a:pPr algn="l"/>
            <a:r>
              <a:rPr lang="it-IT" sz="4000" dirty="0" smtClean="0">
                <a:effectLst>
                  <a:outerShdw blurRad="38100" dist="38100" dir="2700000" algn="tl">
                    <a:srgbClr val="000000">
                      <a:alpha val="43137"/>
                    </a:srgbClr>
                  </a:outerShdw>
                </a:effectLst>
              </a:rPr>
              <a:t> </a:t>
            </a:r>
            <a:r>
              <a:rPr lang="it-IT" sz="4000" dirty="0" smtClean="0"/>
              <a:t>DISTORSIONE</a:t>
            </a:r>
            <a:endParaRPr lang="it-IT" sz="4000" b="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5436096" y="188640"/>
            <a:ext cx="3456384" cy="6669360"/>
          </a:xfrm>
        </p:spPr>
        <p:txBody>
          <a:bodyPr>
            <a:noAutofit/>
          </a:bodyPr>
          <a:lstStyle/>
          <a:p>
            <a:pPr>
              <a:buNone/>
            </a:pPr>
            <a:r>
              <a:rPr lang="it-IT" sz="2000" b="1" dirty="0" smtClean="0"/>
              <a:t>     Cos’è?</a:t>
            </a:r>
            <a:endParaRPr lang="it-IT" sz="2000" dirty="0" smtClean="0"/>
          </a:p>
          <a:p>
            <a:r>
              <a:rPr lang="it-IT" sz="2000" dirty="0" smtClean="0"/>
              <a:t>E’ quando uno </a:t>
            </a:r>
            <a:r>
              <a:rPr lang="it-IT" sz="2000" dirty="0" smtClean="0"/>
              <a:t>o più legamenti di una articolazione è stato leso a causa di un trauma o di un brusco </a:t>
            </a:r>
            <a:r>
              <a:rPr lang="it-IT" sz="2000" dirty="0" smtClean="0"/>
              <a:t>movimento </a:t>
            </a:r>
            <a:r>
              <a:rPr lang="it-IT" sz="2000" dirty="0" smtClean="0"/>
              <a:t>e </a:t>
            </a:r>
            <a:r>
              <a:rPr lang="it-IT" sz="2000" dirty="0" smtClean="0"/>
              <a:t>possono essere:  </a:t>
            </a:r>
          </a:p>
          <a:p>
            <a:r>
              <a:rPr lang="it-IT" sz="2000" dirty="0" smtClean="0"/>
              <a:t>Lievi</a:t>
            </a:r>
          </a:p>
          <a:p>
            <a:r>
              <a:rPr lang="it-IT" sz="2000" dirty="0" smtClean="0"/>
              <a:t>gravi</a:t>
            </a:r>
            <a:br>
              <a:rPr lang="it-IT" sz="2000" dirty="0" smtClean="0"/>
            </a:br>
            <a:r>
              <a:rPr lang="it-IT" sz="2000" b="1" dirty="0" smtClean="0"/>
              <a:t>Che sintomi dà?</a:t>
            </a:r>
            <a:r>
              <a:rPr lang="it-IT" sz="2000" dirty="0" smtClean="0"/>
              <a:t> </a:t>
            </a:r>
          </a:p>
          <a:p>
            <a:r>
              <a:rPr lang="it-IT" sz="2000" dirty="0" smtClean="0"/>
              <a:t>Dolore acuto, tumefazione, impotenza funzionale parziale. </a:t>
            </a:r>
          </a:p>
          <a:p>
            <a:pPr>
              <a:buNone/>
            </a:pPr>
            <a:r>
              <a:rPr lang="it-IT" sz="2000" dirty="0" smtClean="0"/>
              <a:t/>
            </a:r>
            <a:br>
              <a:rPr lang="it-IT" sz="2000" dirty="0" smtClean="0"/>
            </a:br>
            <a:r>
              <a:rPr lang="it-IT" sz="2000" b="1" dirty="0" smtClean="0"/>
              <a:t>Che fare?</a:t>
            </a:r>
          </a:p>
          <a:p>
            <a:r>
              <a:rPr lang="it-IT" sz="2000" dirty="0" smtClean="0"/>
              <a:t> Immobilizzare l’arto, applicare ghiaccio ed eventualmente inviare in Pronto Soccorso. </a:t>
            </a:r>
          </a:p>
          <a:p>
            <a:pPr>
              <a:buNone/>
            </a:pPr>
            <a:endParaRPr lang="it-IT" sz="1800" b="1" dirty="0" smtClean="0"/>
          </a:p>
          <a:p>
            <a:pPr>
              <a:buNone/>
            </a:pPr>
            <a:endParaRPr lang="it-IT" sz="1800" b="1" dirty="0" smtClean="0"/>
          </a:p>
          <a:p>
            <a:pPr>
              <a:buNone/>
            </a:pPr>
            <a:r>
              <a:rPr lang="it-IT" sz="2000" dirty="0" smtClean="0"/>
              <a:t> </a:t>
            </a:r>
            <a:br>
              <a:rPr lang="it-IT" sz="2000" dirty="0" smtClean="0"/>
            </a:br>
            <a:endParaRPr lang="it-IT" sz="2000" dirty="0"/>
          </a:p>
        </p:txBody>
      </p:sp>
      <p:pic>
        <p:nvPicPr>
          <p:cNvPr id="3075" name="Picture 3" descr="C:\Users\ennio\Desktop\esguince-11785.jpg"/>
          <p:cNvPicPr>
            <a:picLocks noChangeAspect="1" noChangeArrowheads="1"/>
          </p:cNvPicPr>
          <p:nvPr/>
        </p:nvPicPr>
        <p:blipFill>
          <a:blip r:embed="rId3" cstate="print"/>
          <a:srcRect/>
          <a:stretch>
            <a:fillRect/>
          </a:stretch>
        </p:blipFill>
        <p:spPr bwMode="auto">
          <a:xfrm>
            <a:off x="395536" y="1014536"/>
            <a:ext cx="4464496" cy="5510808"/>
          </a:xfrm>
          <a:prstGeom prst="rect">
            <a:avLst/>
          </a:prstGeom>
          <a:solidFill>
            <a:schemeClr val="accent2"/>
          </a:solid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4139952" cy="980728"/>
          </a:xfrm>
        </p:spPr>
        <p:txBody>
          <a:bodyPr>
            <a:normAutofit/>
          </a:bodyPr>
          <a:lstStyle/>
          <a:p>
            <a:pPr algn="l"/>
            <a:r>
              <a:rPr lang="it-IT" sz="4000" dirty="0" smtClean="0"/>
              <a:t>LUSSAZIONE</a:t>
            </a:r>
            <a:endParaRPr lang="it-IT" sz="4000" dirty="0"/>
          </a:p>
        </p:txBody>
      </p:sp>
      <p:sp>
        <p:nvSpPr>
          <p:cNvPr id="3" name="Segnaposto contenuto 2"/>
          <p:cNvSpPr>
            <a:spLocks noGrp="1"/>
          </p:cNvSpPr>
          <p:nvPr>
            <p:ph idx="1"/>
          </p:nvPr>
        </p:nvSpPr>
        <p:spPr>
          <a:xfrm>
            <a:off x="5364088" y="260648"/>
            <a:ext cx="3528392" cy="6048672"/>
          </a:xfrm>
        </p:spPr>
        <p:txBody>
          <a:bodyPr>
            <a:normAutofit/>
          </a:bodyPr>
          <a:lstStyle/>
          <a:p>
            <a:pPr>
              <a:buNone/>
            </a:pPr>
            <a:endParaRPr lang="it-IT" sz="2000" dirty="0" smtClean="0">
              <a:effectLst>
                <a:outerShdw blurRad="38100" dist="38100" dir="2700000" algn="tl">
                  <a:srgbClr val="000000">
                    <a:alpha val="43137"/>
                  </a:srgbClr>
                </a:outerShdw>
              </a:effectLst>
            </a:endParaRPr>
          </a:p>
          <a:p>
            <a:pPr>
              <a:buNone/>
            </a:pPr>
            <a:r>
              <a:rPr lang="it-IT" sz="2000" b="1" dirty="0" smtClean="0"/>
              <a:t>      Cos’è?</a:t>
            </a:r>
            <a:r>
              <a:rPr lang="it-IT" sz="2000" dirty="0" smtClean="0"/>
              <a:t> </a:t>
            </a:r>
          </a:p>
          <a:p>
            <a:r>
              <a:rPr lang="it-IT" sz="2000" dirty="0" smtClean="0"/>
              <a:t>Perdita dei rapporti  reciproci tra i capi articolari di un’articolazione</a:t>
            </a:r>
          </a:p>
          <a:p>
            <a:pPr>
              <a:buNone/>
            </a:pPr>
            <a:r>
              <a:rPr lang="it-IT" sz="2000" dirty="0" smtClean="0"/>
              <a:t>      </a:t>
            </a:r>
            <a:r>
              <a:rPr lang="it-IT" sz="2000" b="1" dirty="0" smtClean="0"/>
              <a:t>Che sintomi dà?</a:t>
            </a:r>
            <a:r>
              <a:rPr lang="it-IT" sz="2000" dirty="0" smtClean="0"/>
              <a:t> </a:t>
            </a:r>
          </a:p>
          <a:p>
            <a:r>
              <a:rPr lang="it-IT" sz="2000" dirty="0" smtClean="0"/>
              <a:t>Dolore violento, deformità articolare, impotenza funzionale. </a:t>
            </a:r>
          </a:p>
          <a:p>
            <a:pPr>
              <a:buNone/>
            </a:pPr>
            <a:r>
              <a:rPr lang="it-IT" sz="2000" dirty="0" smtClean="0"/>
              <a:t/>
            </a:r>
            <a:br>
              <a:rPr lang="it-IT" sz="2000" dirty="0" smtClean="0"/>
            </a:br>
            <a:r>
              <a:rPr lang="it-IT" sz="2000" b="1" dirty="0" smtClean="0"/>
              <a:t>Che fare?</a:t>
            </a:r>
          </a:p>
          <a:p>
            <a:r>
              <a:rPr lang="it-IT" sz="2000" dirty="0" smtClean="0"/>
              <a:t> Immobilizzare l’arto, non tentare di ridurre la lussazione, applicare ghiaccio e inviare in Pronto Soccorso. </a:t>
            </a:r>
          </a:p>
        </p:txBody>
      </p:sp>
      <p:pic>
        <p:nvPicPr>
          <p:cNvPr id="1026" name="Picture 2" descr="C:\Users\ennio\Desktop\728px-Strap-a-Dislocated-Shoulder-Step-16.jpg"/>
          <p:cNvPicPr>
            <a:picLocks noChangeAspect="1" noChangeArrowheads="1"/>
          </p:cNvPicPr>
          <p:nvPr/>
        </p:nvPicPr>
        <p:blipFill>
          <a:blip r:embed="rId3" cstate="print"/>
          <a:srcRect/>
          <a:stretch>
            <a:fillRect/>
          </a:stretch>
        </p:blipFill>
        <p:spPr bwMode="auto">
          <a:xfrm>
            <a:off x="251520" y="1700808"/>
            <a:ext cx="4717614" cy="468052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4283968" cy="908720"/>
          </a:xfrm>
        </p:spPr>
        <p:txBody>
          <a:bodyPr>
            <a:normAutofit/>
          </a:bodyPr>
          <a:lstStyle/>
          <a:p>
            <a:pPr algn="l"/>
            <a:r>
              <a:rPr lang="it-IT" sz="4000" dirty="0" smtClean="0"/>
              <a:t>FRATTURA</a:t>
            </a:r>
            <a:endParaRPr lang="it-IT" sz="4000" dirty="0"/>
          </a:p>
        </p:txBody>
      </p:sp>
      <p:sp>
        <p:nvSpPr>
          <p:cNvPr id="3" name="Segnaposto contenuto 2"/>
          <p:cNvSpPr>
            <a:spLocks noGrp="1"/>
          </p:cNvSpPr>
          <p:nvPr>
            <p:ph idx="1"/>
          </p:nvPr>
        </p:nvSpPr>
        <p:spPr>
          <a:xfrm>
            <a:off x="5004048" y="0"/>
            <a:ext cx="4139952" cy="6669360"/>
          </a:xfrm>
        </p:spPr>
        <p:txBody>
          <a:bodyPr>
            <a:noAutofit/>
          </a:bodyPr>
          <a:lstStyle/>
          <a:p>
            <a:pPr>
              <a:buNone/>
            </a:pPr>
            <a:endParaRPr lang="it-IT" sz="2000" b="1" dirty="0" smtClean="0"/>
          </a:p>
          <a:p>
            <a:pPr>
              <a:buNone/>
            </a:pPr>
            <a:endParaRPr lang="it-IT" sz="2000" b="1" dirty="0" smtClean="0"/>
          </a:p>
          <a:p>
            <a:pPr>
              <a:buNone/>
            </a:pPr>
            <a:r>
              <a:rPr lang="it-IT" sz="2000" b="1" dirty="0" smtClean="0"/>
              <a:t> Cos’è?</a:t>
            </a:r>
          </a:p>
          <a:p>
            <a:r>
              <a:rPr lang="it-IT" sz="2000" dirty="0" smtClean="0"/>
              <a:t> La frattura è l’interruzione della continuità di un osso. Può essere composta, scomposta o esposta. </a:t>
            </a:r>
          </a:p>
          <a:p>
            <a:r>
              <a:rPr lang="it-IT" sz="2000" b="1" dirty="0" smtClean="0"/>
              <a:t>     </a:t>
            </a:r>
            <a:r>
              <a:rPr lang="it-IT" sz="2000" dirty="0" smtClean="0"/>
              <a:t>Causa: </a:t>
            </a:r>
          </a:p>
          <a:p>
            <a:pPr lvl="1"/>
            <a:r>
              <a:rPr lang="it-IT" sz="1800" dirty="0" smtClean="0"/>
              <a:t>traumatica (diretto o indiretto), </a:t>
            </a:r>
          </a:p>
          <a:p>
            <a:pPr lvl="1"/>
            <a:r>
              <a:rPr lang="it-IT" sz="1800" dirty="0" smtClean="0"/>
              <a:t>patologica </a:t>
            </a:r>
          </a:p>
          <a:p>
            <a:pPr lvl="1"/>
            <a:r>
              <a:rPr lang="it-IT" sz="1800" dirty="0" smtClean="0"/>
              <a:t>chirurgica</a:t>
            </a:r>
          </a:p>
          <a:p>
            <a:pPr>
              <a:buNone/>
            </a:pPr>
            <a:endParaRPr lang="it-IT" sz="2000" b="1" dirty="0" smtClean="0"/>
          </a:p>
          <a:p>
            <a:pPr>
              <a:buNone/>
            </a:pPr>
            <a:r>
              <a:rPr lang="it-IT" sz="2000" b="1" dirty="0" smtClean="0"/>
              <a:t> Che sintomi dà?</a:t>
            </a:r>
            <a:r>
              <a:rPr lang="it-IT" sz="2000" dirty="0" smtClean="0"/>
              <a:t> </a:t>
            </a:r>
          </a:p>
          <a:p>
            <a:r>
              <a:rPr lang="it-IT" sz="2000" dirty="0" smtClean="0"/>
              <a:t>Dolore vivissimo, deformazione dell’arto, impotenza funzionale (al movimento). </a:t>
            </a:r>
          </a:p>
        </p:txBody>
      </p:sp>
      <p:pic>
        <p:nvPicPr>
          <p:cNvPr id="1026" name="Picture 2" descr="C:\Users\ennio\Desktop\DOC.X SICUREZZA ANZIANI\FOTO_INCIDENTI-DOMESTICI\slide_3.jpg"/>
          <p:cNvPicPr>
            <a:picLocks noChangeAspect="1" noChangeArrowheads="1"/>
          </p:cNvPicPr>
          <p:nvPr/>
        </p:nvPicPr>
        <p:blipFill>
          <a:blip r:embed="rId3" cstate="print"/>
          <a:srcRect/>
          <a:stretch>
            <a:fillRect/>
          </a:stretch>
        </p:blipFill>
        <p:spPr bwMode="auto">
          <a:xfrm>
            <a:off x="467544" y="1412776"/>
            <a:ext cx="3960440" cy="5053380"/>
          </a:xfrm>
          <a:prstGeom prst="rect">
            <a:avLst/>
          </a:prstGeom>
          <a:noFill/>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1958</TotalTime>
  <Words>1579</Words>
  <Application>Microsoft Office PowerPoint</Application>
  <PresentationFormat>Presentazione su schermo (4:3)</PresentationFormat>
  <Paragraphs>205</Paragraphs>
  <Slides>24</Slides>
  <Notes>24</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Tema di Office</vt:lpstr>
      <vt:lpstr>Come comportarsi in caso di incidenti domestici</vt:lpstr>
      <vt:lpstr>USTIONE  che cos’è</vt:lpstr>
      <vt:lpstr>Diapositiva 3</vt:lpstr>
      <vt:lpstr>USTIONI cosa fare</vt:lpstr>
      <vt:lpstr>USTIONI cosa non fare</vt:lpstr>
      <vt:lpstr>USTIONI cosa fare</vt:lpstr>
      <vt:lpstr> DISTORSIONE</vt:lpstr>
      <vt:lpstr>LUSSAZIONE</vt:lpstr>
      <vt:lpstr>FRATTURA</vt:lpstr>
      <vt:lpstr>FRATTURA</vt:lpstr>
      <vt:lpstr>FERITE DA TAGLIO</vt:lpstr>
      <vt:lpstr>FERITE DA TAGLIO cosa non fare</vt:lpstr>
      <vt:lpstr>AVVELENAMENTO cos’è</vt:lpstr>
      <vt:lpstr>AVVELENAMENTO</vt:lpstr>
      <vt:lpstr>AVVELENAMENTO</vt:lpstr>
      <vt:lpstr>AVVELENAMENTO</vt:lpstr>
      <vt:lpstr>AVVELENAMENTO</vt:lpstr>
      <vt:lpstr>FOLGORAZIONE</vt:lpstr>
      <vt:lpstr>FOLGORAZIONE</vt:lpstr>
      <vt:lpstr>FOLGORAZIONE</vt:lpstr>
      <vt:lpstr>MALORE</vt:lpstr>
      <vt:lpstr>CASSETTA PRIMO SOCCORSO</vt:lpstr>
      <vt:lpstr>CASSETTA PRIMO SOCCORSO</vt:lpstr>
      <vt:lpstr>CONCLUSIONI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Cosa fare in caso di Malore</dc:title>
  <dc:creator>ennio</dc:creator>
  <cp:lastModifiedBy>ennio</cp:lastModifiedBy>
  <cp:revision>194</cp:revision>
  <dcterms:created xsi:type="dcterms:W3CDTF">2016-06-07T19:09:07Z</dcterms:created>
  <dcterms:modified xsi:type="dcterms:W3CDTF">2016-11-19T22:13:15Z</dcterms:modified>
</cp:coreProperties>
</file>